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hmt28a@outlook.com" initials="k" lastIdx="1" clrIdx="0">
    <p:extLst>
      <p:ext uri="{19B8F6BF-5375-455C-9EA6-DF929625EA0E}">
        <p15:presenceInfo xmlns:p15="http://schemas.microsoft.com/office/powerpoint/2012/main" userId="2157cac9f91bf76c"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94660"/>
  </p:normalViewPr>
  <p:slideViewPr>
    <p:cSldViewPr snapToGrid="0">
      <p:cViewPr varScale="1">
        <p:scale>
          <a:sx n="82" d="100"/>
          <a:sy n="82" d="100"/>
        </p:scale>
        <p:origin x="816"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8-07-03T15:50:27.853" idx="1">
    <p:pos x="10" y="10"/>
    <p:text/>
    <p:extLst>
      <p:ext uri="{C676402C-5697-4E1C-873F-D02D1690AC5C}">
        <p15:threadingInfo xmlns:p15="http://schemas.microsoft.com/office/powerpoint/2012/main" timeZoneBias="-420"/>
      </p:ext>
    </p:extLst>
  </p:cm>
</p:cmLst>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0A4FD1-033C-4D5E-A241-A86CBC4155D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A552D2D-22F7-4384-8282-698DEBB8872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838EDA6-09D4-480D-A24E-9977063D6F14}"/>
              </a:ext>
            </a:extLst>
          </p:cNvPr>
          <p:cNvSpPr>
            <a:spLocks noGrp="1"/>
          </p:cNvSpPr>
          <p:nvPr>
            <p:ph type="dt" sz="half" idx="10"/>
          </p:nvPr>
        </p:nvSpPr>
        <p:spPr/>
        <p:txBody>
          <a:bodyPr/>
          <a:lstStyle/>
          <a:p>
            <a:fld id="{616B42DB-B105-48D8-82CB-5F74D1F4308A}" type="datetimeFigureOut">
              <a:rPr lang="en-US" smtClean="0"/>
              <a:t>7/3/2018</a:t>
            </a:fld>
            <a:endParaRPr lang="en-US"/>
          </a:p>
        </p:txBody>
      </p:sp>
      <p:sp>
        <p:nvSpPr>
          <p:cNvPr id="5" name="Footer Placeholder 4">
            <a:extLst>
              <a:ext uri="{FF2B5EF4-FFF2-40B4-BE49-F238E27FC236}">
                <a16:creationId xmlns:a16="http://schemas.microsoft.com/office/drawing/2014/main" id="{6A5DC688-84A5-4BDA-AE33-EA188F58885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1752B79-8674-4589-9798-636719648BEE}"/>
              </a:ext>
            </a:extLst>
          </p:cNvPr>
          <p:cNvSpPr>
            <a:spLocks noGrp="1"/>
          </p:cNvSpPr>
          <p:nvPr>
            <p:ph type="sldNum" sz="quarter" idx="12"/>
          </p:nvPr>
        </p:nvSpPr>
        <p:spPr/>
        <p:txBody>
          <a:bodyPr/>
          <a:lstStyle/>
          <a:p>
            <a:fld id="{0F29EDA6-5DC5-4291-8488-AB062A998BFE}" type="slidenum">
              <a:rPr lang="en-US" smtClean="0"/>
              <a:t>‹#›</a:t>
            </a:fld>
            <a:endParaRPr lang="en-US"/>
          </a:p>
        </p:txBody>
      </p:sp>
    </p:spTree>
    <p:extLst>
      <p:ext uri="{BB962C8B-B14F-4D97-AF65-F5344CB8AC3E}">
        <p14:creationId xmlns:p14="http://schemas.microsoft.com/office/powerpoint/2010/main" val="34287554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442F16-332A-4094-A2FB-3D12E8D63AA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11DDAB4-2AE3-4149-864B-4BAA412D4BA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393E2B-AEB5-40E9-BABB-8D7F1B1A3F47}"/>
              </a:ext>
            </a:extLst>
          </p:cNvPr>
          <p:cNvSpPr>
            <a:spLocks noGrp="1"/>
          </p:cNvSpPr>
          <p:nvPr>
            <p:ph type="dt" sz="half" idx="10"/>
          </p:nvPr>
        </p:nvSpPr>
        <p:spPr/>
        <p:txBody>
          <a:bodyPr/>
          <a:lstStyle/>
          <a:p>
            <a:fld id="{616B42DB-B105-48D8-82CB-5F74D1F4308A}" type="datetimeFigureOut">
              <a:rPr lang="en-US" smtClean="0"/>
              <a:t>7/3/2018</a:t>
            </a:fld>
            <a:endParaRPr lang="en-US"/>
          </a:p>
        </p:txBody>
      </p:sp>
      <p:sp>
        <p:nvSpPr>
          <p:cNvPr id="5" name="Footer Placeholder 4">
            <a:extLst>
              <a:ext uri="{FF2B5EF4-FFF2-40B4-BE49-F238E27FC236}">
                <a16:creationId xmlns:a16="http://schemas.microsoft.com/office/drawing/2014/main" id="{395FEDDB-5628-4171-8312-5B1BC739C9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03120F8-8464-4990-879C-D18D2DCE974A}"/>
              </a:ext>
            </a:extLst>
          </p:cNvPr>
          <p:cNvSpPr>
            <a:spLocks noGrp="1"/>
          </p:cNvSpPr>
          <p:nvPr>
            <p:ph type="sldNum" sz="quarter" idx="12"/>
          </p:nvPr>
        </p:nvSpPr>
        <p:spPr/>
        <p:txBody>
          <a:bodyPr/>
          <a:lstStyle/>
          <a:p>
            <a:fld id="{0F29EDA6-5DC5-4291-8488-AB062A998BFE}" type="slidenum">
              <a:rPr lang="en-US" smtClean="0"/>
              <a:t>‹#›</a:t>
            </a:fld>
            <a:endParaRPr lang="en-US"/>
          </a:p>
        </p:txBody>
      </p:sp>
    </p:spTree>
    <p:extLst>
      <p:ext uri="{BB962C8B-B14F-4D97-AF65-F5344CB8AC3E}">
        <p14:creationId xmlns:p14="http://schemas.microsoft.com/office/powerpoint/2010/main" val="42161030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034FB91-E7A4-41DE-9B52-EF704801616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9A4D8C6-0F6F-46C4-89BD-B03187F12929}"/>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FED4BD0-154D-4506-9269-1B4BECFAAF5C}"/>
              </a:ext>
            </a:extLst>
          </p:cNvPr>
          <p:cNvSpPr>
            <a:spLocks noGrp="1"/>
          </p:cNvSpPr>
          <p:nvPr>
            <p:ph type="dt" sz="half" idx="10"/>
          </p:nvPr>
        </p:nvSpPr>
        <p:spPr/>
        <p:txBody>
          <a:bodyPr/>
          <a:lstStyle/>
          <a:p>
            <a:fld id="{616B42DB-B105-48D8-82CB-5F74D1F4308A}" type="datetimeFigureOut">
              <a:rPr lang="en-US" smtClean="0"/>
              <a:t>7/3/2018</a:t>
            </a:fld>
            <a:endParaRPr lang="en-US"/>
          </a:p>
        </p:txBody>
      </p:sp>
      <p:sp>
        <p:nvSpPr>
          <p:cNvPr id="5" name="Footer Placeholder 4">
            <a:extLst>
              <a:ext uri="{FF2B5EF4-FFF2-40B4-BE49-F238E27FC236}">
                <a16:creationId xmlns:a16="http://schemas.microsoft.com/office/drawing/2014/main" id="{7B18305D-3508-42CF-A09E-C13A46D2404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E912E1-FA58-4E4F-8A2B-D088B7229E8E}"/>
              </a:ext>
            </a:extLst>
          </p:cNvPr>
          <p:cNvSpPr>
            <a:spLocks noGrp="1"/>
          </p:cNvSpPr>
          <p:nvPr>
            <p:ph type="sldNum" sz="quarter" idx="12"/>
          </p:nvPr>
        </p:nvSpPr>
        <p:spPr/>
        <p:txBody>
          <a:bodyPr/>
          <a:lstStyle/>
          <a:p>
            <a:fld id="{0F29EDA6-5DC5-4291-8488-AB062A998BFE}" type="slidenum">
              <a:rPr lang="en-US" smtClean="0"/>
              <a:t>‹#›</a:t>
            </a:fld>
            <a:endParaRPr lang="en-US"/>
          </a:p>
        </p:txBody>
      </p:sp>
    </p:spTree>
    <p:extLst>
      <p:ext uri="{BB962C8B-B14F-4D97-AF65-F5344CB8AC3E}">
        <p14:creationId xmlns:p14="http://schemas.microsoft.com/office/powerpoint/2010/main" val="26426868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87979A-1342-4C33-B584-DF674152832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392B351-6A3B-4B0D-8528-4AE304CE4316}"/>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EA5A95-4AFB-4B18-BAB9-92808C3E2D7A}"/>
              </a:ext>
            </a:extLst>
          </p:cNvPr>
          <p:cNvSpPr>
            <a:spLocks noGrp="1"/>
          </p:cNvSpPr>
          <p:nvPr>
            <p:ph type="dt" sz="half" idx="10"/>
          </p:nvPr>
        </p:nvSpPr>
        <p:spPr/>
        <p:txBody>
          <a:bodyPr/>
          <a:lstStyle/>
          <a:p>
            <a:fld id="{616B42DB-B105-48D8-82CB-5F74D1F4308A}" type="datetimeFigureOut">
              <a:rPr lang="en-US" smtClean="0"/>
              <a:t>7/3/2018</a:t>
            </a:fld>
            <a:endParaRPr lang="en-US"/>
          </a:p>
        </p:txBody>
      </p:sp>
      <p:sp>
        <p:nvSpPr>
          <p:cNvPr id="5" name="Footer Placeholder 4">
            <a:extLst>
              <a:ext uri="{FF2B5EF4-FFF2-40B4-BE49-F238E27FC236}">
                <a16:creationId xmlns:a16="http://schemas.microsoft.com/office/drawing/2014/main" id="{172E73EF-77D7-4417-A199-9D1ED5A3479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857463-9B16-4516-91DE-E707A4314A54}"/>
              </a:ext>
            </a:extLst>
          </p:cNvPr>
          <p:cNvSpPr>
            <a:spLocks noGrp="1"/>
          </p:cNvSpPr>
          <p:nvPr>
            <p:ph type="sldNum" sz="quarter" idx="12"/>
          </p:nvPr>
        </p:nvSpPr>
        <p:spPr/>
        <p:txBody>
          <a:bodyPr/>
          <a:lstStyle/>
          <a:p>
            <a:fld id="{0F29EDA6-5DC5-4291-8488-AB062A998BFE}" type="slidenum">
              <a:rPr lang="en-US" smtClean="0"/>
              <a:t>‹#›</a:t>
            </a:fld>
            <a:endParaRPr lang="en-US"/>
          </a:p>
        </p:txBody>
      </p:sp>
    </p:spTree>
    <p:extLst>
      <p:ext uri="{BB962C8B-B14F-4D97-AF65-F5344CB8AC3E}">
        <p14:creationId xmlns:p14="http://schemas.microsoft.com/office/powerpoint/2010/main" val="8885729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35ED86-EA2B-4E4D-BA9F-6F2FADF1EA0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5DBC76A-66D7-4C14-B03A-139BAB81125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B5C54E8F-4503-4B1D-B8EB-8C534F338A39}"/>
              </a:ext>
            </a:extLst>
          </p:cNvPr>
          <p:cNvSpPr>
            <a:spLocks noGrp="1"/>
          </p:cNvSpPr>
          <p:nvPr>
            <p:ph type="dt" sz="half" idx="10"/>
          </p:nvPr>
        </p:nvSpPr>
        <p:spPr/>
        <p:txBody>
          <a:bodyPr/>
          <a:lstStyle/>
          <a:p>
            <a:fld id="{616B42DB-B105-48D8-82CB-5F74D1F4308A}" type="datetimeFigureOut">
              <a:rPr lang="en-US" smtClean="0"/>
              <a:t>7/3/2018</a:t>
            </a:fld>
            <a:endParaRPr lang="en-US"/>
          </a:p>
        </p:txBody>
      </p:sp>
      <p:sp>
        <p:nvSpPr>
          <p:cNvPr id="5" name="Footer Placeholder 4">
            <a:extLst>
              <a:ext uri="{FF2B5EF4-FFF2-40B4-BE49-F238E27FC236}">
                <a16:creationId xmlns:a16="http://schemas.microsoft.com/office/drawing/2014/main" id="{95FFF34F-26B5-4ECA-B1A5-E8D06632EDB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854424F-8099-40CE-95C2-E8EFE86F56BC}"/>
              </a:ext>
            </a:extLst>
          </p:cNvPr>
          <p:cNvSpPr>
            <a:spLocks noGrp="1"/>
          </p:cNvSpPr>
          <p:nvPr>
            <p:ph type="sldNum" sz="quarter" idx="12"/>
          </p:nvPr>
        </p:nvSpPr>
        <p:spPr/>
        <p:txBody>
          <a:bodyPr/>
          <a:lstStyle/>
          <a:p>
            <a:fld id="{0F29EDA6-5DC5-4291-8488-AB062A998BFE}" type="slidenum">
              <a:rPr lang="en-US" smtClean="0"/>
              <a:t>‹#›</a:t>
            </a:fld>
            <a:endParaRPr lang="en-US"/>
          </a:p>
        </p:txBody>
      </p:sp>
    </p:spTree>
    <p:extLst>
      <p:ext uri="{BB962C8B-B14F-4D97-AF65-F5344CB8AC3E}">
        <p14:creationId xmlns:p14="http://schemas.microsoft.com/office/powerpoint/2010/main" val="20248878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EC799E-8B57-46DA-A06C-EBD84CA7EB4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8A2D9BF-147F-4A85-AC12-65038F41C25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A4BC7C9-A1BA-45A9-B76D-A98A998D3C85}"/>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260107F-8C0F-4B9A-A0DC-92595E5F0050}"/>
              </a:ext>
            </a:extLst>
          </p:cNvPr>
          <p:cNvSpPr>
            <a:spLocks noGrp="1"/>
          </p:cNvSpPr>
          <p:nvPr>
            <p:ph type="dt" sz="half" idx="10"/>
          </p:nvPr>
        </p:nvSpPr>
        <p:spPr/>
        <p:txBody>
          <a:bodyPr/>
          <a:lstStyle/>
          <a:p>
            <a:fld id="{616B42DB-B105-48D8-82CB-5F74D1F4308A}" type="datetimeFigureOut">
              <a:rPr lang="en-US" smtClean="0"/>
              <a:t>7/3/2018</a:t>
            </a:fld>
            <a:endParaRPr lang="en-US"/>
          </a:p>
        </p:txBody>
      </p:sp>
      <p:sp>
        <p:nvSpPr>
          <p:cNvPr id="6" name="Footer Placeholder 5">
            <a:extLst>
              <a:ext uri="{FF2B5EF4-FFF2-40B4-BE49-F238E27FC236}">
                <a16:creationId xmlns:a16="http://schemas.microsoft.com/office/drawing/2014/main" id="{352A3159-1A92-42AB-84D8-6B6261D4D22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D859AD7-AE80-422F-B745-C3A8012E4F33}"/>
              </a:ext>
            </a:extLst>
          </p:cNvPr>
          <p:cNvSpPr>
            <a:spLocks noGrp="1"/>
          </p:cNvSpPr>
          <p:nvPr>
            <p:ph type="sldNum" sz="quarter" idx="12"/>
          </p:nvPr>
        </p:nvSpPr>
        <p:spPr/>
        <p:txBody>
          <a:bodyPr/>
          <a:lstStyle/>
          <a:p>
            <a:fld id="{0F29EDA6-5DC5-4291-8488-AB062A998BFE}" type="slidenum">
              <a:rPr lang="en-US" smtClean="0"/>
              <a:t>‹#›</a:t>
            </a:fld>
            <a:endParaRPr lang="en-US"/>
          </a:p>
        </p:txBody>
      </p:sp>
    </p:spTree>
    <p:extLst>
      <p:ext uri="{BB962C8B-B14F-4D97-AF65-F5344CB8AC3E}">
        <p14:creationId xmlns:p14="http://schemas.microsoft.com/office/powerpoint/2010/main" val="36559243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5A5A1-8343-40CD-990B-C19D8CDC56C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A96B30B-958D-4D96-A239-CC7B1F30FEB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5FDE051-191A-4E0B-A30B-5A5430CC9549}"/>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2092443-BF2A-476E-A470-06AB0CC7957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656FABBD-DF2E-4E91-B445-4AA79D4B2FB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2F637F2-BCC2-40FC-B9B2-D0189B5D965D}"/>
              </a:ext>
            </a:extLst>
          </p:cNvPr>
          <p:cNvSpPr>
            <a:spLocks noGrp="1"/>
          </p:cNvSpPr>
          <p:nvPr>
            <p:ph type="dt" sz="half" idx="10"/>
          </p:nvPr>
        </p:nvSpPr>
        <p:spPr/>
        <p:txBody>
          <a:bodyPr/>
          <a:lstStyle/>
          <a:p>
            <a:fld id="{616B42DB-B105-48D8-82CB-5F74D1F4308A}" type="datetimeFigureOut">
              <a:rPr lang="en-US" smtClean="0"/>
              <a:t>7/3/2018</a:t>
            </a:fld>
            <a:endParaRPr lang="en-US"/>
          </a:p>
        </p:txBody>
      </p:sp>
      <p:sp>
        <p:nvSpPr>
          <p:cNvPr id="8" name="Footer Placeholder 7">
            <a:extLst>
              <a:ext uri="{FF2B5EF4-FFF2-40B4-BE49-F238E27FC236}">
                <a16:creationId xmlns:a16="http://schemas.microsoft.com/office/drawing/2014/main" id="{ED6596EF-8EEF-4CC8-AF58-B51137CDF98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E40F3F9-FD14-4E41-B79C-9DAE3FE15CF7}"/>
              </a:ext>
            </a:extLst>
          </p:cNvPr>
          <p:cNvSpPr>
            <a:spLocks noGrp="1"/>
          </p:cNvSpPr>
          <p:nvPr>
            <p:ph type="sldNum" sz="quarter" idx="12"/>
          </p:nvPr>
        </p:nvSpPr>
        <p:spPr/>
        <p:txBody>
          <a:bodyPr/>
          <a:lstStyle/>
          <a:p>
            <a:fld id="{0F29EDA6-5DC5-4291-8488-AB062A998BFE}" type="slidenum">
              <a:rPr lang="en-US" smtClean="0"/>
              <a:t>‹#›</a:t>
            </a:fld>
            <a:endParaRPr lang="en-US"/>
          </a:p>
        </p:txBody>
      </p:sp>
    </p:spTree>
    <p:extLst>
      <p:ext uri="{BB962C8B-B14F-4D97-AF65-F5344CB8AC3E}">
        <p14:creationId xmlns:p14="http://schemas.microsoft.com/office/powerpoint/2010/main" val="41828269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8ECB7E-BED8-4D6A-BEAA-CE3AD3BBE83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EC2071F-5DF6-4436-B6DE-2172A5DBD1FC}"/>
              </a:ext>
            </a:extLst>
          </p:cNvPr>
          <p:cNvSpPr>
            <a:spLocks noGrp="1"/>
          </p:cNvSpPr>
          <p:nvPr>
            <p:ph type="dt" sz="half" idx="10"/>
          </p:nvPr>
        </p:nvSpPr>
        <p:spPr/>
        <p:txBody>
          <a:bodyPr/>
          <a:lstStyle/>
          <a:p>
            <a:fld id="{616B42DB-B105-48D8-82CB-5F74D1F4308A}" type="datetimeFigureOut">
              <a:rPr lang="en-US" smtClean="0"/>
              <a:t>7/3/2018</a:t>
            </a:fld>
            <a:endParaRPr lang="en-US"/>
          </a:p>
        </p:txBody>
      </p:sp>
      <p:sp>
        <p:nvSpPr>
          <p:cNvPr id="4" name="Footer Placeholder 3">
            <a:extLst>
              <a:ext uri="{FF2B5EF4-FFF2-40B4-BE49-F238E27FC236}">
                <a16:creationId xmlns:a16="http://schemas.microsoft.com/office/drawing/2014/main" id="{1A7456EA-115C-42F5-A4AE-70696CC89AC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4753FBE-DA2C-45E6-A5EF-A695F54685E9}"/>
              </a:ext>
            </a:extLst>
          </p:cNvPr>
          <p:cNvSpPr>
            <a:spLocks noGrp="1"/>
          </p:cNvSpPr>
          <p:nvPr>
            <p:ph type="sldNum" sz="quarter" idx="12"/>
          </p:nvPr>
        </p:nvSpPr>
        <p:spPr/>
        <p:txBody>
          <a:bodyPr/>
          <a:lstStyle/>
          <a:p>
            <a:fld id="{0F29EDA6-5DC5-4291-8488-AB062A998BFE}" type="slidenum">
              <a:rPr lang="en-US" smtClean="0"/>
              <a:t>‹#›</a:t>
            </a:fld>
            <a:endParaRPr lang="en-US"/>
          </a:p>
        </p:txBody>
      </p:sp>
    </p:spTree>
    <p:extLst>
      <p:ext uri="{BB962C8B-B14F-4D97-AF65-F5344CB8AC3E}">
        <p14:creationId xmlns:p14="http://schemas.microsoft.com/office/powerpoint/2010/main" val="21131954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3673ECD-9626-4829-BDCE-863F1DDC3EF0}"/>
              </a:ext>
            </a:extLst>
          </p:cNvPr>
          <p:cNvSpPr>
            <a:spLocks noGrp="1"/>
          </p:cNvSpPr>
          <p:nvPr>
            <p:ph type="dt" sz="half" idx="10"/>
          </p:nvPr>
        </p:nvSpPr>
        <p:spPr/>
        <p:txBody>
          <a:bodyPr/>
          <a:lstStyle/>
          <a:p>
            <a:fld id="{616B42DB-B105-48D8-82CB-5F74D1F4308A}" type="datetimeFigureOut">
              <a:rPr lang="en-US" smtClean="0"/>
              <a:t>7/3/2018</a:t>
            </a:fld>
            <a:endParaRPr lang="en-US"/>
          </a:p>
        </p:txBody>
      </p:sp>
      <p:sp>
        <p:nvSpPr>
          <p:cNvPr id="3" name="Footer Placeholder 2">
            <a:extLst>
              <a:ext uri="{FF2B5EF4-FFF2-40B4-BE49-F238E27FC236}">
                <a16:creationId xmlns:a16="http://schemas.microsoft.com/office/drawing/2014/main" id="{56D40258-8F0B-4E69-B801-7326A05A82C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FB41D7C-67D6-4C1C-9F7C-91CA7A56243D}"/>
              </a:ext>
            </a:extLst>
          </p:cNvPr>
          <p:cNvSpPr>
            <a:spLocks noGrp="1"/>
          </p:cNvSpPr>
          <p:nvPr>
            <p:ph type="sldNum" sz="quarter" idx="12"/>
          </p:nvPr>
        </p:nvSpPr>
        <p:spPr/>
        <p:txBody>
          <a:bodyPr/>
          <a:lstStyle/>
          <a:p>
            <a:fld id="{0F29EDA6-5DC5-4291-8488-AB062A998BFE}" type="slidenum">
              <a:rPr lang="en-US" smtClean="0"/>
              <a:t>‹#›</a:t>
            </a:fld>
            <a:endParaRPr lang="en-US"/>
          </a:p>
        </p:txBody>
      </p:sp>
    </p:spTree>
    <p:extLst>
      <p:ext uri="{BB962C8B-B14F-4D97-AF65-F5344CB8AC3E}">
        <p14:creationId xmlns:p14="http://schemas.microsoft.com/office/powerpoint/2010/main" val="1142565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A9AA40-F3F0-4695-A664-26AA0F8ADBD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B07E195-6637-4554-8598-4B73499E0A6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6754BBA-BC6A-4F0A-A50F-8FE18CE930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D710E23-02D3-41B2-B7E4-3A5ADAD361AE}"/>
              </a:ext>
            </a:extLst>
          </p:cNvPr>
          <p:cNvSpPr>
            <a:spLocks noGrp="1"/>
          </p:cNvSpPr>
          <p:nvPr>
            <p:ph type="dt" sz="half" idx="10"/>
          </p:nvPr>
        </p:nvSpPr>
        <p:spPr/>
        <p:txBody>
          <a:bodyPr/>
          <a:lstStyle/>
          <a:p>
            <a:fld id="{616B42DB-B105-48D8-82CB-5F74D1F4308A}" type="datetimeFigureOut">
              <a:rPr lang="en-US" smtClean="0"/>
              <a:t>7/3/2018</a:t>
            </a:fld>
            <a:endParaRPr lang="en-US"/>
          </a:p>
        </p:txBody>
      </p:sp>
      <p:sp>
        <p:nvSpPr>
          <p:cNvPr id="6" name="Footer Placeholder 5">
            <a:extLst>
              <a:ext uri="{FF2B5EF4-FFF2-40B4-BE49-F238E27FC236}">
                <a16:creationId xmlns:a16="http://schemas.microsoft.com/office/drawing/2014/main" id="{28F98B48-9E7B-419A-A76C-F1A754ADAF8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6A1A956-BDBF-4D46-B0B2-BD2420A1382B}"/>
              </a:ext>
            </a:extLst>
          </p:cNvPr>
          <p:cNvSpPr>
            <a:spLocks noGrp="1"/>
          </p:cNvSpPr>
          <p:nvPr>
            <p:ph type="sldNum" sz="quarter" idx="12"/>
          </p:nvPr>
        </p:nvSpPr>
        <p:spPr/>
        <p:txBody>
          <a:bodyPr/>
          <a:lstStyle/>
          <a:p>
            <a:fld id="{0F29EDA6-5DC5-4291-8488-AB062A998BFE}" type="slidenum">
              <a:rPr lang="en-US" smtClean="0"/>
              <a:t>‹#›</a:t>
            </a:fld>
            <a:endParaRPr lang="en-US"/>
          </a:p>
        </p:txBody>
      </p:sp>
    </p:spTree>
    <p:extLst>
      <p:ext uri="{BB962C8B-B14F-4D97-AF65-F5344CB8AC3E}">
        <p14:creationId xmlns:p14="http://schemas.microsoft.com/office/powerpoint/2010/main" val="21838604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98DF44-D666-4043-B07A-8B99C9A5DE7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50AC1B3-7F8D-48F9-9C10-6F152E8F531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1BF758C-ECDD-47CE-A230-B95E123E02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58C766A-7822-4769-81F5-E845FF2E435C}"/>
              </a:ext>
            </a:extLst>
          </p:cNvPr>
          <p:cNvSpPr>
            <a:spLocks noGrp="1"/>
          </p:cNvSpPr>
          <p:nvPr>
            <p:ph type="dt" sz="half" idx="10"/>
          </p:nvPr>
        </p:nvSpPr>
        <p:spPr/>
        <p:txBody>
          <a:bodyPr/>
          <a:lstStyle/>
          <a:p>
            <a:fld id="{616B42DB-B105-48D8-82CB-5F74D1F4308A}" type="datetimeFigureOut">
              <a:rPr lang="en-US" smtClean="0"/>
              <a:t>7/3/2018</a:t>
            </a:fld>
            <a:endParaRPr lang="en-US"/>
          </a:p>
        </p:txBody>
      </p:sp>
      <p:sp>
        <p:nvSpPr>
          <p:cNvPr id="6" name="Footer Placeholder 5">
            <a:extLst>
              <a:ext uri="{FF2B5EF4-FFF2-40B4-BE49-F238E27FC236}">
                <a16:creationId xmlns:a16="http://schemas.microsoft.com/office/drawing/2014/main" id="{9D228D44-A974-488B-A1AF-645EBEF0270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6DF17C5-32FC-4B24-A677-9387DBEF94F9}"/>
              </a:ext>
            </a:extLst>
          </p:cNvPr>
          <p:cNvSpPr>
            <a:spLocks noGrp="1"/>
          </p:cNvSpPr>
          <p:nvPr>
            <p:ph type="sldNum" sz="quarter" idx="12"/>
          </p:nvPr>
        </p:nvSpPr>
        <p:spPr/>
        <p:txBody>
          <a:bodyPr/>
          <a:lstStyle/>
          <a:p>
            <a:fld id="{0F29EDA6-5DC5-4291-8488-AB062A998BFE}" type="slidenum">
              <a:rPr lang="en-US" smtClean="0"/>
              <a:t>‹#›</a:t>
            </a:fld>
            <a:endParaRPr lang="en-US"/>
          </a:p>
        </p:txBody>
      </p:sp>
    </p:spTree>
    <p:extLst>
      <p:ext uri="{BB962C8B-B14F-4D97-AF65-F5344CB8AC3E}">
        <p14:creationId xmlns:p14="http://schemas.microsoft.com/office/powerpoint/2010/main" val="27909630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D0034FF-DEE2-4AE8-875B-A912252FCBC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15FC849-A0F6-4169-AF31-A0D866569A5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824721A-23B5-45B5-A443-3CB77829653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6B42DB-B105-48D8-82CB-5F74D1F4308A}" type="datetimeFigureOut">
              <a:rPr lang="en-US" smtClean="0"/>
              <a:t>7/3/2018</a:t>
            </a:fld>
            <a:endParaRPr lang="en-US"/>
          </a:p>
        </p:txBody>
      </p:sp>
      <p:sp>
        <p:nvSpPr>
          <p:cNvPr id="5" name="Footer Placeholder 4">
            <a:extLst>
              <a:ext uri="{FF2B5EF4-FFF2-40B4-BE49-F238E27FC236}">
                <a16:creationId xmlns:a16="http://schemas.microsoft.com/office/drawing/2014/main" id="{DEEFECA7-7505-48D0-BE9B-1702774B586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D8C3E3A-DAA1-40E7-8C26-740A93EB94B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29EDA6-5DC5-4291-8488-AB062A998BFE}" type="slidenum">
              <a:rPr lang="en-US" smtClean="0"/>
              <a:t>‹#›</a:t>
            </a:fld>
            <a:endParaRPr lang="en-US"/>
          </a:p>
        </p:txBody>
      </p:sp>
    </p:spTree>
    <p:extLst>
      <p:ext uri="{BB962C8B-B14F-4D97-AF65-F5344CB8AC3E}">
        <p14:creationId xmlns:p14="http://schemas.microsoft.com/office/powerpoint/2010/main" val="19710888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634133-5E55-4CDF-B073-91A5934B710F}"/>
              </a:ext>
            </a:extLst>
          </p:cNvPr>
          <p:cNvSpPr>
            <a:spLocks noGrp="1"/>
          </p:cNvSpPr>
          <p:nvPr>
            <p:ph type="ctrTitle"/>
          </p:nvPr>
        </p:nvSpPr>
        <p:spPr/>
        <p:txBody>
          <a:bodyPr/>
          <a:lstStyle/>
          <a:p>
            <a:r>
              <a:rPr lang="en-US"/>
              <a:t>Bìa</a:t>
            </a:r>
            <a:br>
              <a:rPr lang="en-US"/>
            </a:br>
            <a:endParaRPr lang="en-US"/>
          </a:p>
        </p:txBody>
      </p:sp>
      <p:sp>
        <p:nvSpPr>
          <p:cNvPr id="3" name="Subtitle 2">
            <a:extLst>
              <a:ext uri="{FF2B5EF4-FFF2-40B4-BE49-F238E27FC236}">
                <a16:creationId xmlns:a16="http://schemas.microsoft.com/office/drawing/2014/main" id="{DC7F0109-E4BE-4EA3-9245-6029C2A2E832}"/>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0991984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5B206-8C53-4ADD-AC20-B95FB6DB9242}"/>
              </a:ext>
            </a:extLst>
          </p:cNvPr>
          <p:cNvSpPr>
            <a:spLocks noGrp="1"/>
          </p:cNvSpPr>
          <p:nvPr>
            <p:ph type="title"/>
          </p:nvPr>
        </p:nvSpPr>
        <p:spPr/>
        <p:txBody>
          <a:bodyPr/>
          <a:lstStyle/>
          <a:p>
            <a:r>
              <a:rPr lang="en-US"/>
              <a:t>Mạng RNN (tt): RNN nhiều tầng</a:t>
            </a:r>
          </a:p>
        </p:txBody>
      </p:sp>
      <p:pic>
        <p:nvPicPr>
          <p:cNvPr id="4" name="Content Placeholder 3" descr="Screen-Shot-2015-09-16-at-2.21.51-PM-272x300">
            <a:extLst>
              <a:ext uri="{FF2B5EF4-FFF2-40B4-BE49-F238E27FC236}">
                <a16:creationId xmlns:a16="http://schemas.microsoft.com/office/drawing/2014/main" id="{E8EEFD87-BA40-401F-A6A7-FBCF9F70BC00}"/>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348843" y="2000249"/>
            <a:ext cx="5842658" cy="3616779"/>
          </a:xfrm>
          <a:prstGeom prst="rect">
            <a:avLst/>
          </a:prstGeom>
          <a:noFill/>
          <a:ln>
            <a:noFill/>
          </a:ln>
        </p:spPr>
      </p:pic>
    </p:spTree>
    <p:extLst>
      <p:ext uri="{BB962C8B-B14F-4D97-AF65-F5344CB8AC3E}">
        <p14:creationId xmlns:p14="http://schemas.microsoft.com/office/powerpoint/2010/main" val="35351500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98419-9049-49F5-BB57-1F734B8D7691}"/>
              </a:ext>
            </a:extLst>
          </p:cNvPr>
          <p:cNvSpPr>
            <a:spLocks noGrp="1"/>
          </p:cNvSpPr>
          <p:nvPr>
            <p:ph type="title"/>
          </p:nvPr>
        </p:nvSpPr>
        <p:spPr/>
        <p:txBody>
          <a:bodyPr/>
          <a:lstStyle/>
          <a:p>
            <a:r>
              <a:rPr lang="en-US"/>
              <a:t>Mạng RNN (tt): Back propagation through time (BPTT)</a:t>
            </a:r>
          </a:p>
        </p:txBody>
      </p:sp>
      <p:pic>
        <p:nvPicPr>
          <p:cNvPr id="4" name="Content Placeholder 3" descr="https://s3-ap-south-1.amazonaws.com/av-blog-media/wp-content/uploads/2017/12/06022525/bptt.png">
            <a:extLst>
              <a:ext uri="{FF2B5EF4-FFF2-40B4-BE49-F238E27FC236}">
                <a16:creationId xmlns:a16="http://schemas.microsoft.com/office/drawing/2014/main" id="{E5399AA6-FAF1-4C74-AAFA-AB72115C12C2}"/>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938857" y="2306056"/>
            <a:ext cx="8314286" cy="3390476"/>
          </a:xfrm>
          <a:prstGeom prst="rect">
            <a:avLst/>
          </a:prstGeom>
          <a:noFill/>
          <a:ln>
            <a:noFill/>
          </a:ln>
        </p:spPr>
      </p:pic>
    </p:spTree>
    <p:extLst>
      <p:ext uri="{BB962C8B-B14F-4D97-AF65-F5344CB8AC3E}">
        <p14:creationId xmlns:p14="http://schemas.microsoft.com/office/powerpoint/2010/main" val="7176121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32E2DA-4565-44EB-8C39-C9CC43F9D3CF}"/>
              </a:ext>
            </a:extLst>
          </p:cNvPr>
          <p:cNvSpPr>
            <a:spLocks noGrp="1"/>
          </p:cNvSpPr>
          <p:nvPr>
            <p:ph type="title"/>
          </p:nvPr>
        </p:nvSpPr>
        <p:spPr/>
        <p:txBody>
          <a:bodyPr>
            <a:normAutofit fontScale="90000"/>
          </a:bodyPr>
          <a:lstStyle/>
          <a:p>
            <a:r>
              <a:rPr lang="en-US"/>
              <a:t>Mạng RNN (tt): Long Short-Term Memory (LSTM)</a:t>
            </a:r>
            <a:br>
              <a:rPr lang="en-US"/>
            </a:br>
            <a:endParaRPr lang="en-US"/>
          </a:p>
        </p:txBody>
      </p:sp>
      <p:pic>
        <p:nvPicPr>
          <p:cNvPr id="4" name="Content Placeholder 3" descr="http://colah.github.io/posts/2015-08-Understanding-LSTMs/img/RNN-shorttermdepdencies.png">
            <a:extLst>
              <a:ext uri="{FF2B5EF4-FFF2-40B4-BE49-F238E27FC236}">
                <a16:creationId xmlns:a16="http://schemas.microsoft.com/office/drawing/2014/main" id="{8A9259F0-B844-4953-B770-1813A693B6D7}"/>
              </a:ext>
            </a:extLst>
          </p:cNvPr>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032290" y="1690688"/>
            <a:ext cx="4969207" cy="2430050"/>
          </a:xfrm>
          <a:prstGeom prst="rect">
            <a:avLst/>
          </a:prstGeom>
          <a:noFill/>
          <a:ln>
            <a:noFill/>
          </a:ln>
        </p:spPr>
      </p:pic>
      <p:sp>
        <p:nvSpPr>
          <p:cNvPr id="5" name="TextBox 4">
            <a:extLst>
              <a:ext uri="{FF2B5EF4-FFF2-40B4-BE49-F238E27FC236}">
                <a16:creationId xmlns:a16="http://schemas.microsoft.com/office/drawing/2014/main" id="{ADB0C134-ED85-4B4E-A6C4-B67C2099A45E}"/>
              </a:ext>
            </a:extLst>
          </p:cNvPr>
          <p:cNvSpPr txBox="1"/>
          <p:nvPr/>
        </p:nvSpPr>
        <p:spPr>
          <a:xfrm>
            <a:off x="3253839" y="4880758"/>
            <a:ext cx="7172696" cy="369332"/>
          </a:xfrm>
          <a:prstGeom prst="rect">
            <a:avLst/>
          </a:prstGeom>
          <a:noFill/>
        </p:spPr>
        <p:txBody>
          <a:bodyPr wrap="square" rtlCol="0">
            <a:spAutoFit/>
          </a:bodyPr>
          <a:lstStyle/>
          <a:p>
            <a:pPr algn="ctr"/>
            <a:r>
              <a:rPr lang="en-US" i="1"/>
              <a:t>RNN phụ thuộc short-term</a:t>
            </a:r>
            <a:endParaRPr lang="en-US"/>
          </a:p>
        </p:txBody>
      </p:sp>
    </p:spTree>
    <p:extLst>
      <p:ext uri="{BB962C8B-B14F-4D97-AF65-F5344CB8AC3E}">
        <p14:creationId xmlns:p14="http://schemas.microsoft.com/office/powerpoint/2010/main" val="33159164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94E3F0-31E8-4B84-96B3-07EEF179A52D}"/>
              </a:ext>
            </a:extLst>
          </p:cNvPr>
          <p:cNvSpPr>
            <a:spLocks noGrp="1"/>
          </p:cNvSpPr>
          <p:nvPr>
            <p:ph type="title"/>
          </p:nvPr>
        </p:nvSpPr>
        <p:spPr/>
        <p:txBody>
          <a:bodyPr/>
          <a:lstStyle/>
          <a:p>
            <a:r>
              <a:rPr lang="en-US"/>
              <a:t>Mạng RNN: Long Short-Term Memory (LSTM) (tt)</a:t>
            </a:r>
          </a:p>
        </p:txBody>
      </p:sp>
      <p:pic>
        <p:nvPicPr>
          <p:cNvPr id="4" name="Content Placeholder 3" descr="http://colah.github.io/posts/2015-08-Understanding-LSTMs/img/RNN-longtermdependencies.png">
            <a:extLst>
              <a:ext uri="{FF2B5EF4-FFF2-40B4-BE49-F238E27FC236}">
                <a16:creationId xmlns:a16="http://schemas.microsoft.com/office/drawing/2014/main" id="{150C8AD2-D2F2-4365-9907-AFAC7ABCF553}"/>
              </a:ext>
            </a:extLst>
          </p:cNvPr>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040578" y="1953419"/>
            <a:ext cx="5174673" cy="2951089"/>
          </a:xfrm>
          <a:prstGeom prst="rect">
            <a:avLst/>
          </a:prstGeom>
          <a:noFill/>
          <a:ln>
            <a:noFill/>
          </a:ln>
        </p:spPr>
      </p:pic>
      <p:sp>
        <p:nvSpPr>
          <p:cNvPr id="5" name="TextBox 4">
            <a:extLst>
              <a:ext uri="{FF2B5EF4-FFF2-40B4-BE49-F238E27FC236}">
                <a16:creationId xmlns:a16="http://schemas.microsoft.com/office/drawing/2014/main" id="{AD2A3195-50A3-4ED6-B61A-D56EDAEA5973}"/>
              </a:ext>
            </a:extLst>
          </p:cNvPr>
          <p:cNvSpPr txBox="1"/>
          <p:nvPr/>
        </p:nvSpPr>
        <p:spPr>
          <a:xfrm>
            <a:off x="3515096" y="5486400"/>
            <a:ext cx="7089569" cy="369332"/>
          </a:xfrm>
          <a:prstGeom prst="rect">
            <a:avLst/>
          </a:prstGeom>
          <a:noFill/>
        </p:spPr>
        <p:txBody>
          <a:bodyPr wrap="square" rtlCol="0">
            <a:spAutoFit/>
          </a:bodyPr>
          <a:lstStyle/>
          <a:p>
            <a:pPr algn="ctr"/>
            <a:r>
              <a:rPr lang="en-US" i="1"/>
              <a:t>RNN phụ thuộc long-term</a:t>
            </a:r>
            <a:endParaRPr lang="en-US"/>
          </a:p>
        </p:txBody>
      </p:sp>
    </p:spTree>
    <p:extLst>
      <p:ext uri="{BB962C8B-B14F-4D97-AF65-F5344CB8AC3E}">
        <p14:creationId xmlns:p14="http://schemas.microsoft.com/office/powerpoint/2010/main" val="34308305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6B7466-5C4F-4100-95F4-830DA8033688}"/>
              </a:ext>
            </a:extLst>
          </p:cNvPr>
          <p:cNvSpPr>
            <a:spLocks noGrp="1"/>
          </p:cNvSpPr>
          <p:nvPr>
            <p:ph type="title"/>
          </p:nvPr>
        </p:nvSpPr>
        <p:spPr/>
        <p:txBody>
          <a:bodyPr/>
          <a:lstStyle/>
          <a:p>
            <a:r>
              <a:rPr lang="en-US"/>
              <a:t>LSTM (tt)</a:t>
            </a:r>
            <a:br>
              <a:rPr lang="en-US"/>
            </a:br>
            <a:endParaRPr lang="en-US"/>
          </a:p>
        </p:txBody>
      </p:sp>
      <p:pic>
        <p:nvPicPr>
          <p:cNvPr id="4" name="Content Placeholder 3" descr="LSTM3-SimpleRNN">
            <a:extLst>
              <a:ext uri="{FF2B5EF4-FFF2-40B4-BE49-F238E27FC236}">
                <a16:creationId xmlns:a16="http://schemas.microsoft.com/office/drawing/2014/main" id="{311A9CF0-2919-45D5-8D02-30F4A19E6B17}"/>
              </a:ext>
            </a:extLst>
          </p:cNvPr>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612571" y="1951585"/>
            <a:ext cx="6578930" cy="2596664"/>
          </a:xfrm>
          <a:prstGeom prst="rect">
            <a:avLst/>
          </a:prstGeom>
          <a:noFill/>
          <a:ln>
            <a:noFill/>
          </a:ln>
        </p:spPr>
      </p:pic>
      <p:sp>
        <p:nvSpPr>
          <p:cNvPr id="5" name="TextBox 4">
            <a:extLst>
              <a:ext uri="{FF2B5EF4-FFF2-40B4-BE49-F238E27FC236}">
                <a16:creationId xmlns:a16="http://schemas.microsoft.com/office/drawing/2014/main" id="{0CA97A57-1D39-4856-A3EF-921C58DD85E3}"/>
              </a:ext>
            </a:extLst>
          </p:cNvPr>
          <p:cNvSpPr txBox="1"/>
          <p:nvPr/>
        </p:nvSpPr>
        <p:spPr>
          <a:xfrm>
            <a:off x="2873828" y="5355771"/>
            <a:ext cx="6056415" cy="369332"/>
          </a:xfrm>
          <a:prstGeom prst="rect">
            <a:avLst/>
          </a:prstGeom>
          <a:noFill/>
        </p:spPr>
        <p:txBody>
          <a:bodyPr wrap="square" rtlCol="0">
            <a:spAutoFit/>
          </a:bodyPr>
          <a:lstStyle/>
          <a:p>
            <a:pPr algn="ctr"/>
            <a:r>
              <a:rPr lang="en-US" i="1"/>
              <a:t>Các modul lặp của mạng RNN chứa một layer</a:t>
            </a:r>
            <a:endParaRPr lang="en-US"/>
          </a:p>
        </p:txBody>
      </p:sp>
    </p:spTree>
    <p:extLst>
      <p:ext uri="{BB962C8B-B14F-4D97-AF65-F5344CB8AC3E}">
        <p14:creationId xmlns:p14="http://schemas.microsoft.com/office/powerpoint/2010/main" val="13294846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80E65-959C-4DDF-85F4-4227E268FE85}"/>
              </a:ext>
            </a:extLst>
          </p:cNvPr>
          <p:cNvSpPr>
            <a:spLocks noGrp="1"/>
          </p:cNvSpPr>
          <p:nvPr>
            <p:ph type="title"/>
          </p:nvPr>
        </p:nvSpPr>
        <p:spPr/>
        <p:txBody>
          <a:bodyPr/>
          <a:lstStyle/>
          <a:p>
            <a:r>
              <a:rPr lang="en-US"/>
              <a:t>LSTM (tt)</a:t>
            </a:r>
            <a:br>
              <a:rPr lang="en-US"/>
            </a:br>
            <a:endParaRPr lang="en-US"/>
          </a:p>
        </p:txBody>
      </p:sp>
      <p:pic>
        <p:nvPicPr>
          <p:cNvPr id="4" name="Content Placeholder 3" descr="LSTM3-chain">
            <a:extLst>
              <a:ext uri="{FF2B5EF4-FFF2-40B4-BE49-F238E27FC236}">
                <a16:creationId xmlns:a16="http://schemas.microsoft.com/office/drawing/2014/main" id="{99F5A7CB-FA5C-4DEF-BB88-8E33BFE10117}"/>
              </a:ext>
            </a:extLst>
          </p:cNvPr>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351314" y="1690688"/>
            <a:ext cx="6448302" cy="3190069"/>
          </a:xfrm>
          <a:prstGeom prst="rect">
            <a:avLst/>
          </a:prstGeom>
          <a:noFill/>
          <a:ln>
            <a:noFill/>
          </a:ln>
        </p:spPr>
      </p:pic>
      <p:sp>
        <p:nvSpPr>
          <p:cNvPr id="5" name="TextBox 4">
            <a:extLst>
              <a:ext uri="{FF2B5EF4-FFF2-40B4-BE49-F238E27FC236}">
                <a16:creationId xmlns:a16="http://schemas.microsoft.com/office/drawing/2014/main" id="{9E993721-5465-442D-B2E1-AC02D33B536B}"/>
              </a:ext>
            </a:extLst>
          </p:cNvPr>
          <p:cNvSpPr txBox="1"/>
          <p:nvPr/>
        </p:nvSpPr>
        <p:spPr>
          <a:xfrm>
            <a:off x="2244436" y="5640779"/>
            <a:ext cx="8324603" cy="369332"/>
          </a:xfrm>
          <a:prstGeom prst="rect">
            <a:avLst/>
          </a:prstGeom>
          <a:noFill/>
        </p:spPr>
        <p:txBody>
          <a:bodyPr wrap="square" rtlCol="0">
            <a:spAutoFit/>
          </a:bodyPr>
          <a:lstStyle/>
          <a:p>
            <a:pPr algn="ctr"/>
            <a:r>
              <a:rPr lang="en-US" i="1"/>
              <a:t>Các module lặp của mạng LSTM chứa bốn layers</a:t>
            </a:r>
            <a:endParaRPr lang="en-US"/>
          </a:p>
        </p:txBody>
      </p:sp>
    </p:spTree>
    <p:extLst>
      <p:ext uri="{BB962C8B-B14F-4D97-AF65-F5344CB8AC3E}">
        <p14:creationId xmlns:p14="http://schemas.microsoft.com/office/powerpoint/2010/main" val="9841499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29A4D-FC1F-4B55-A85C-E89E883F05FB}"/>
              </a:ext>
            </a:extLst>
          </p:cNvPr>
          <p:cNvSpPr>
            <a:spLocks noGrp="1"/>
          </p:cNvSpPr>
          <p:nvPr>
            <p:ph type="title"/>
          </p:nvPr>
        </p:nvSpPr>
        <p:spPr/>
        <p:txBody>
          <a:bodyPr/>
          <a:lstStyle/>
          <a:p>
            <a:r>
              <a:rPr lang="en-US" b="1"/>
              <a:t>Ứng dụng Deep Learning trong Xử lý ngôn ngữ tự nhiên</a:t>
            </a:r>
            <a:endParaRPr lang="en-US"/>
          </a:p>
        </p:txBody>
      </p:sp>
      <p:sp>
        <p:nvSpPr>
          <p:cNvPr id="3" name="Content Placeholder 2">
            <a:extLst>
              <a:ext uri="{FF2B5EF4-FFF2-40B4-BE49-F238E27FC236}">
                <a16:creationId xmlns:a16="http://schemas.microsoft.com/office/drawing/2014/main" id="{056267C0-BA38-4012-A279-AE1C797CBAC8}"/>
              </a:ext>
            </a:extLst>
          </p:cNvPr>
          <p:cNvSpPr>
            <a:spLocks noGrp="1"/>
          </p:cNvSpPr>
          <p:nvPr>
            <p:ph idx="1"/>
          </p:nvPr>
        </p:nvSpPr>
        <p:spPr/>
        <p:txBody>
          <a:bodyPr/>
          <a:lstStyle/>
          <a:p>
            <a:pPr lvl="1"/>
            <a:r>
              <a:rPr lang="en-US" i="1"/>
              <a:t>Conversational Language Understanding.</a:t>
            </a:r>
            <a:endParaRPr lang="en-US"/>
          </a:p>
          <a:p>
            <a:pPr lvl="1"/>
            <a:r>
              <a:rPr lang="en-US" i="1"/>
              <a:t>Spoken and Text-Based Dialog Systems.</a:t>
            </a:r>
            <a:endParaRPr lang="en-US"/>
          </a:p>
          <a:p>
            <a:pPr lvl="1"/>
            <a:r>
              <a:rPr lang="en-US" i="1"/>
              <a:t>Lexical Analysis and Parsing.</a:t>
            </a:r>
            <a:endParaRPr lang="en-US"/>
          </a:p>
          <a:p>
            <a:pPr lvl="1"/>
            <a:r>
              <a:rPr lang="en-US" i="1"/>
              <a:t>Knowledge Graph.</a:t>
            </a:r>
            <a:endParaRPr lang="en-US"/>
          </a:p>
          <a:p>
            <a:pPr lvl="1"/>
            <a:r>
              <a:rPr lang="en-US" i="1"/>
              <a:t>Machine Translation.</a:t>
            </a:r>
            <a:endParaRPr lang="en-US"/>
          </a:p>
          <a:p>
            <a:pPr lvl="1"/>
            <a:r>
              <a:rPr lang="en-US" i="1"/>
              <a:t>Question Answering.</a:t>
            </a:r>
            <a:endParaRPr lang="en-US"/>
          </a:p>
          <a:p>
            <a:pPr lvl="1"/>
            <a:r>
              <a:rPr lang="en-US" i="1"/>
              <a:t>Social Computing.</a:t>
            </a:r>
            <a:endParaRPr lang="en-US"/>
          </a:p>
          <a:p>
            <a:pPr lvl="1"/>
            <a:r>
              <a:rPr lang="en-US" i="1"/>
              <a:t>Natural Language Generation from Images.</a:t>
            </a:r>
            <a:endParaRPr lang="en-US"/>
          </a:p>
          <a:p>
            <a:pPr lvl="1"/>
            <a:r>
              <a:rPr lang="en-US" i="1"/>
              <a:t>Sentiment Analysis.</a:t>
            </a:r>
            <a:endParaRPr lang="en-US"/>
          </a:p>
          <a:p>
            <a:endParaRPr lang="en-US"/>
          </a:p>
        </p:txBody>
      </p:sp>
    </p:spTree>
    <p:extLst>
      <p:ext uri="{BB962C8B-B14F-4D97-AF65-F5344CB8AC3E}">
        <p14:creationId xmlns:p14="http://schemas.microsoft.com/office/powerpoint/2010/main" val="2381723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19992C-FEA2-4EC1-A001-519E244A0746}"/>
              </a:ext>
            </a:extLst>
          </p:cNvPr>
          <p:cNvSpPr>
            <a:spLocks noGrp="1"/>
          </p:cNvSpPr>
          <p:nvPr>
            <p:ph type="title"/>
          </p:nvPr>
        </p:nvSpPr>
        <p:spPr/>
        <p:txBody>
          <a:bodyPr/>
          <a:lstStyle/>
          <a:p>
            <a:r>
              <a:rPr lang="en-US"/>
              <a:t>Sentiment Analysis</a:t>
            </a:r>
          </a:p>
        </p:txBody>
      </p:sp>
      <p:graphicFrame>
        <p:nvGraphicFramePr>
          <p:cNvPr id="4" name="Content Placeholder 3">
            <a:extLst>
              <a:ext uri="{FF2B5EF4-FFF2-40B4-BE49-F238E27FC236}">
                <a16:creationId xmlns:a16="http://schemas.microsoft.com/office/drawing/2014/main" id="{EA9D9003-EB41-4BFD-94B7-BB4611280DD3}"/>
              </a:ext>
            </a:extLst>
          </p:cNvPr>
          <p:cNvGraphicFramePr>
            <a:graphicFrameLocks noGrp="1"/>
          </p:cNvGraphicFramePr>
          <p:nvPr>
            <p:ph idx="1"/>
            <p:extLst>
              <p:ext uri="{D42A27DB-BD31-4B8C-83A1-F6EECF244321}">
                <p14:modId xmlns:p14="http://schemas.microsoft.com/office/powerpoint/2010/main" val="2675750710"/>
              </p:ext>
            </p:extLst>
          </p:nvPr>
        </p:nvGraphicFramePr>
        <p:xfrm>
          <a:off x="1857374" y="1762125"/>
          <a:ext cx="6657975" cy="2571752"/>
        </p:xfrm>
        <a:graphic>
          <a:graphicData uri="http://schemas.openxmlformats.org/drawingml/2006/table">
            <a:tbl>
              <a:tblPr firstRow="1" firstCol="1" bandRow="1">
                <a:tableStyleId>{5C22544A-7EE6-4342-B048-85BDC9FD1C3A}</a:tableStyleId>
              </a:tblPr>
              <a:tblGrid>
                <a:gridCol w="1742154">
                  <a:extLst>
                    <a:ext uri="{9D8B030D-6E8A-4147-A177-3AD203B41FA5}">
                      <a16:colId xmlns:a16="http://schemas.microsoft.com/office/drawing/2014/main" val="942184247"/>
                    </a:ext>
                  </a:extLst>
                </a:gridCol>
                <a:gridCol w="1738952">
                  <a:extLst>
                    <a:ext uri="{9D8B030D-6E8A-4147-A177-3AD203B41FA5}">
                      <a16:colId xmlns:a16="http://schemas.microsoft.com/office/drawing/2014/main" val="2862552753"/>
                    </a:ext>
                  </a:extLst>
                </a:gridCol>
                <a:gridCol w="1512642">
                  <a:extLst>
                    <a:ext uri="{9D8B030D-6E8A-4147-A177-3AD203B41FA5}">
                      <a16:colId xmlns:a16="http://schemas.microsoft.com/office/drawing/2014/main" val="977548528"/>
                    </a:ext>
                  </a:extLst>
                </a:gridCol>
                <a:gridCol w="1664227">
                  <a:extLst>
                    <a:ext uri="{9D8B030D-6E8A-4147-A177-3AD203B41FA5}">
                      <a16:colId xmlns:a16="http://schemas.microsoft.com/office/drawing/2014/main" val="1981227071"/>
                    </a:ext>
                  </a:extLst>
                </a:gridCol>
              </a:tblGrid>
              <a:tr h="642938">
                <a:tc>
                  <a:txBody>
                    <a:bodyPr/>
                    <a:lstStyle/>
                    <a:p>
                      <a:pPr algn="ctr">
                        <a:lnSpc>
                          <a:spcPct val="107000"/>
                        </a:lnSpc>
                        <a:spcAft>
                          <a:spcPts val="0"/>
                        </a:spcAft>
                      </a:pPr>
                      <a:r>
                        <a:rPr lang="en-US" sz="1000">
                          <a:effectLst/>
                        </a:rPr>
                        <a:t>Target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1000">
                          <a:effectLst/>
                        </a:rPr>
                        <a:t>Sentiment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1000">
                          <a:effectLst/>
                        </a:rPr>
                        <a:t>Holder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1000">
                          <a:effectLst/>
                        </a:rPr>
                        <a:t>Time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572007729"/>
                  </a:ext>
                </a:extLst>
              </a:tr>
              <a:tr h="642938">
                <a:tc>
                  <a:txBody>
                    <a:bodyPr/>
                    <a:lstStyle/>
                    <a:p>
                      <a:pPr algn="just">
                        <a:lnSpc>
                          <a:spcPct val="107000"/>
                        </a:lnSpc>
                        <a:spcAft>
                          <a:spcPts val="0"/>
                        </a:spcAft>
                      </a:pPr>
                      <a:r>
                        <a:rPr lang="en-US" sz="1000">
                          <a:effectLst/>
                        </a:rPr>
                        <a:t>iPhone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0"/>
                        </a:spcAft>
                      </a:pPr>
                      <a:r>
                        <a:rPr lang="en-US" sz="1000">
                          <a:effectLst/>
                        </a:rPr>
                        <a:t>Positive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0"/>
                        </a:spcAft>
                      </a:pPr>
                      <a:r>
                        <a:rPr lang="en-US" sz="1000">
                          <a:effectLst/>
                        </a:rPr>
                        <a:t>Alice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0"/>
                        </a:spcAft>
                      </a:pPr>
                      <a:r>
                        <a:rPr lang="en-US" sz="1000">
                          <a:effectLst/>
                        </a:rPr>
                        <a:t>June 4, 2015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33570008"/>
                  </a:ext>
                </a:extLst>
              </a:tr>
              <a:tr h="642938">
                <a:tc>
                  <a:txBody>
                    <a:bodyPr/>
                    <a:lstStyle/>
                    <a:p>
                      <a:pPr algn="just">
                        <a:lnSpc>
                          <a:spcPct val="107000"/>
                        </a:lnSpc>
                        <a:spcAft>
                          <a:spcPts val="0"/>
                        </a:spcAft>
                      </a:pPr>
                      <a:r>
                        <a:rPr lang="en-US" sz="1000">
                          <a:effectLst/>
                        </a:rPr>
                        <a:t>Touch Screen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0"/>
                        </a:spcAft>
                      </a:pPr>
                      <a:r>
                        <a:rPr lang="en-US" sz="1000">
                          <a:effectLst/>
                        </a:rPr>
                        <a:t>Positive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0"/>
                        </a:spcAft>
                      </a:pPr>
                      <a:r>
                        <a:rPr lang="en-US" sz="1000">
                          <a:effectLst/>
                        </a:rPr>
                        <a:t>Alice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0"/>
                        </a:spcAft>
                      </a:pPr>
                      <a:r>
                        <a:rPr lang="en-US" sz="1000">
                          <a:effectLst/>
                        </a:rPr>
                        <a:t>June 4, 2015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52348483"/>
                  </a:ext>
                </a:extLst>
              </a:tr>
              <a:tr h="642938">
                <a:tc>
                  <a:txBody>
                    <a:bodyPr/>
                    <a:lstStyle/>
                    <a:p>
                      <a:pPr algn="just">
                        <a:lnSpc>
                          <a:spcPct val="107000"/>
                        </a:lnSpc>
                        <a:spcAft>
                          <a:spcPts val="0"/>
                        </a:spcAft>
                      </a:pPr>
                      <a:r>
                        <a:rPr lang="en-US" sz="1000">
                          <a:effectLst/>
                        </a:rPr>
                        <a:t>Price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0"/>
                        </a:spcAft>
                      </a:pPr>
                      <a:r>
                        <a:rPr lang="en-US" sz="1000">
                          <a:effectLst/>
                        </a:rPr>
                        <a:t>Negative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0"/>
                        </a:spcAft>
                      </a:pPr>
                      <a:r>
                        <a:rPr lang="en-US" sz="1000">
                          <a:effectLst/>
                        </a:rPr>
                        <a:t>Alice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0"/>
                        </a:spcAft>
                      </a:pPr>
                      <a:r>
                        <a:rPr lang="en-US" sz="1000">
                          <a:effectLst/>
                        </a:rPr>
                        <a:t>June 4, 2015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841219033"/>
                  </a:ext>
                </a:extLst>
              </a:tr>
            </a:tbl>
          </a:graphicData>
        </a:graphic>
      </p:graphicFrame>
    </p:spTree>
    <p:extLst>
      <p:ext uri="{BB962C8B-B14F-4D97-AF65-F5344CB8AC3E}">
        <p14:creationId xmlns:p14="http://schemas.microsoft.com/office/powerpoint/2010/main" val="27676561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CDCE38-C204-403D-9B36-E745A1B5BD4B}"/>
              </a:ext>
            </a:extLst>
          </p:cNvPr>
          <p:cNvSpPr>
            <a:spLocks noGrp="1"/>
          </p:cNvSpPr>
          <p:nvPr>
            <p:ph type="title"/>
          </p:nvPr>
        </p:nvSpPr>
        <p:spPr/>
        <p:txBody>
          <a:bodyPr/>
          <a:lstStyle/>
          <a:p>
            <a:r>
              <a:rPr lang="en-US"/>
              <a:t>Sentiment Analysis (tt)</a:t>
            </a:r>
          </a:p>
        </p:txBody>
      </p:sp>
      <p:pic>
        <p:nvPicPr>
          <p:cNvPr id="4" name="Content Placeholder 3">
            <a:extLst>
              <a:ext uri="{FF2B5EF4-FFF2-40B4-BE49-F238E27FC236}">
                <a16:creationId xmlns:a16="http://schemas.microsoft.com/office/drawing/2014/main" id="{17FBA09F-E863-490A-8103-DB338D220B28}"/>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56752" y="1690688"/>
            <a:ext cx="7306695" cy="2085714"/>
          </a:xfrm>
          <a:prstGeom prst="rect">
            <a:avLst/>
          </a:prstGeom>
          <a:noFill/>
          <a:ln>
            <a:noFill/>
          </a:ln>
        </p:spPr>
      </p:pic>
      <p:sp>
        <p:nvSpPr>
          <p:cNvPr id="5" name="TextBox 4">
            <a:extLst>
              <a:ext uri="{FF2B5EF4-FFF2-40B4-BE49-F238E27FC236}">
                <a16:creationId xmlns:a16="http://schemas.microsoft.com/office/drawing/2014/main" id="{E9AB6758-BA04-4B25-83F0-94E9441F329C}"/>
              </a:ext>
            </a:extLst>
          </p:cNvPr>
          <p:cNvSpPr txBox="1"/>
          <p:nvPr/>
        </p:nvSpPr>
        <p:spPr>
          <a:xfrm>
            <a:off x="1390650" y="4181475"/>
            <a:ext cx="6657975" cy="646331"/>
          </a:xfrm>
          <a:prstGeom prst="rect">
            <a:avLst/>
          </a:prstGeom>
          <a:noFill/>
        </p:spPr>
        <p:txBody>
          <a:bodyPr wrap="square" rtlCol="0">
            <a:spAutoFit/>
          </a:bodyPr>
          <a:lstStyle/>
          <a:p>
            <a:pPr algn="ctr"/>
            <a:r>
              <a:rPr lang="en-US" i="1"/>
              <a:t>Sentiment-Specific Model dựa trên ranking-based</a:t>
            </a:r>
            <a:endParaRPr lang="en-US"/>
          </a:p>
          <a:p>
            <a:pPr algn="ctr"/>
            <a:endParaRPr lang="en-US"/>
          </a:p>
        </p:txBody>
      </p:sp>
    </p:spTree>
    <p:extLst>
      <p:ext uri="{BB962C8B-B14F-4D97-AF65-F5344CB8AC3E}">
        <p14:creationId xmlns:p14="http://schemas.microsoft.com/office/powerpoint/2010/main" val="16308396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86FA57-A1CC-4993-9730-F798E91F6046}"/>
              </a:ext>
            </a:extLst>
          </p:cNvPr>
          <p:cNvSpPr>
            <a:spLocks noGrp="1"/>
          </p:cNvSpPr>
          <p:nvPr>
            <p:ph type="title"/>
          </p:nvPr>
        </p:nvSpPr>
        <p:spPr/>
        <p:txBody>
          <a:bodyPr/>
          <a:lstStyle/>
          <a:p>
            <a:r>
              <a:rPr lang="en-US"/>
              <a:t>Sentiment Analysis (tt)</a:t>
            </a:r>
          </a:p>
        </p:txBody>
      </p:sp>
      <p:pic>
        <p:nvPicPr>
          <p:cNvPr id="4" name="Content Placeholder 3">
            <a:extLst>
              <a:ext uri="{FF2B5EF4-FFF2-40B4-BE49-F238E27FC236}">
                <a16:creationId xmlns:a16="http://schemas.microsoft.com/office/drawing/2014/main" id="{E4C56605-638B-4E13-A397-7CE8A3AE891A}"/>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48221" y="1690688"/>
            <a:ext cx="7342857" cy="2285714"/>
          </a:xfrm>
          <a:prstGeom prst="rect">
            <a:avLst/>
          </a:prstGeom>
          <a:noFill/>
          <a:ln>
            <a:noFill/>
          </a:ln>
        </p:spPr>
      </p:pic>
      <p:sp>
        <p:nvSpPr>
          <p:cNvPr id="5" name="TextBox 4">
            <a:extLst>
              <a:ext uri="{FF2B5EF4-FFF2-40B4-BE49-F238E27FC236}">
                <a16:creationId xmlns:a16="http://schemas.microsoft.com/office/drawing/2014/main" id="{494C9288-167B-4E8F-A701-ED8A1334716D}"/>
              </a:ext>
            </a:extLst>
          </p:cNvPr>
          <p:cNvSpPr txBox="1"/>
          <p:nvPr/>
        </p:nvSpPr>
        <p:spPr>
          <a:xfrm>
            <a:off x="1438275" y="4400550"/>
            <a:ext cx="7210425" cy="369332"/>
          </a:xfrm>
          <a:prstGeom prst="rect">
            <a:avLst/>
          </a:prstGeom>
          <a:noFill/>
        </p:spPr>
        <p:txBody>
          <a:bodyPr wrap="square" rtlCol="0">
            <a:spAutoFit/>
          </a:bodyPr>
          <a:lstStyle/>
          <a:p>
            <a:pPr algn="ctr"/>
            <a:r>
              <a:rPr lang="en-US" i="1"/>
              <a:t>Sentiment-Specific Model dựa trên skip-gram</a:t>
            </a:r>
            <a:endParaRPr lang="en-US"/>
          </a:p>
        </p:txBody>
      </p:sp>
    </p:spTree>
    <p:extLst>
      <p:ext uri="{BB962C8B-B14F-4D97-AF65-F5344CB8AC3E}">
        <p14:creationId xmlns:p14="http://schemas.microsoft.com/office/powerpoint/2010/main" val="8944462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3F32DA-CB00-4437-93CB-B4B3F47D5C5B}"/>
              </a:ext>
            </a:extLst>
          </p:cNvPr>
          <p:cNvSpPr>
            <a:spLocks noGrp="1"/>
          </p:cNvSpPr>
          <p:nvPr>
            <p:ph type="title"/>
          </p:nvPr>
        </p:nvSpPr>
        <p:spPr/>
        <p:txBody>
          <a:bodyPr/>
          <a:lstStyle/>
          <a:p>
            <a:r>
              <a:rPr lang="en-US"/>
              <a:t>Mục tiêu của Luận văn</a:t>
            </a:r>
            <a:br>
              <a:rPr lang="en-US"/>
            </a:br>
            <a:endParaRPr lang="en-US"/>
          </a:p>
        </p:txBody>
      </p:sp>
      <p:sp>
        <p:nvSpPr>
          <p:cNvPr id="3" name="Content Placeholder 2">
            <a:extLst>
              <a:ext uri="{FF2B5EF4-FFF2-40B4-BE49-F238E27FC236}">
                <a16:creationId xmlns:a16="http://schemas.microsoft.com/office/drawing/2014/main" id="{5C2B3551-0F07-4A9A-ACDA-6565D6D9D476}"/>
              </a:ext>
            </a:extLst>
          </p:cNvPr>
          <p:cNvSpPr>
            <a:spLocks noGrp="1"/>
          </p:cNvSpPr>
          <p:nvPr>
            <p:ph idx="1"/>
          </p:nvPr>
        </p:nvSpPr>
        <p:spPr/>
        <p:txBody>
          <a:bodyPr/>
          <a:lstStyle/>
          <a:p>
            <a:pPr lvl="1"/>
            <a:r>
              <a:rPr lang="en-US"/>
              <a:t>Nghiên cứu về hệ thống phát hiện xâm nhập HIDS (Host-Based Intrusion Detection). </a:t>
            </a:r>
          </a:p>
          <a:p>
            <a:pPr lvl="1"/>
            <a:r>
              <a:rPr lang="en-US"/>
              <a:t>Nghiên cứu về mạng neuron, các thuật toán dựa trên mạng neuron.</a:t>
            </a:r>
          </a:p>
          <a:p>
            <a:pPr lvl="1"/>
            <a:r>
              <a:rPr lang="en-US"/>
              <a:t>Nghiện cứu về mạng học sâu (deep learning) và ứng dụng Deep RNN với LSTM cells vào nhận dạng sự bất thường trong system calls trace. </a:t>
            </a:r>
          </a:p>
          <a:p>
            <a:pPr lvl="1"/>
            <a:r>
              <a:rPr lang="en-US"/>
              <a:t>Thử nghiệm trên bộ dữ liệu an ninh mạng ADFA-LD. </a:t>
            </a:r>
          </a:p>
          <a:p>
            <a:pPr lvl="1"/>
            <a:r>
              <a:rPr lang="en-US"/>
              <a:t>Đưa ra các đánh giá, so sánh hệ thống dùng LSTM với các kỹ thuật khác.</a:t>
            </a:r>
          </a:p>
          <a:p>
            <a:endParaRPr lang="en-US"/>
          </a:p>
        </p:txBody>
      </p:sp>
    </p:spTree>
    <p:extLst>
      <p:ext uri="{BB962C8B-B14F-4D97-AF65-F5344CB8AC3E}">
        <p14:creationId xmlns:p14="http://schemas.microsoft.com/office/powerpoint/2010/main" val="28905372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5989B7-92FB-4377-B40D-17D2D22D08DC}"/>
              </a:ext>
            </a:extLst>
          </p:cNvPr>
          <p:cNvSpPr>
            <a:spLocks noGrp="1"/>
          </p:cNvSpPr>
          <p:nvPr>
            <p:ph type="title"/>
          </p:nvPr>
        </p:nvSpPr>
        <p:spPr/>
        <p:txBody>
          <a:bodyPr/>
          <a:lstStyle/>
          <a:p>
            <a:r>
              <a:rPr lang="en-US"/>
              <a:t>Sentiment Analysis (tt): Những cách huấn luyện</a:t>
            </a:r>
          </a:p>
        </p:txBody>
      </p:sp>
      <p:pic>
        <p:nvPicPr>
          <p:cNvPr id="4" name="Content Placeholder 3">
            <a:extLst>
              <a:ext uri="{FF2B5EF4-FFF2-40B4-BE49-F238E27FC236}">
                <a16:creationId xmlns:a16="http://schemas.microsoft.com/office/drawing/2014/main" id="{2C92951D-6B9B-4655-B69B-5391E31E70C0}"/>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357602" y="1996110"/>
            <a:ext cx="4909973" cy="3071190"/>
          </a:xfrm>
          <a:prstGeom prst="rect">
            <a:avLst/>
          </a:prstGeom>
          <a:noFill/>
          <a:ln>
            <a:noFill/>
          </a:ln>
        </p:spPr>
      </p:pic>
      <p:sp>
        <p:nvSpPr>
          <p:cNvPr id="5" name="TextBox 4">
            <a:extLst>
              <a:ext uri="{FF2B5EF4-FFF2-40B4-BE49-F238E27FC236}">
                <a16:creationId xmlns:a16="http://schemas.microsoft.com/office/drawing/2014/main" id="{F3B14463-C20D-470E-92DC-44B620C29790}"/>
              </a:ext>
            </a:extLst>
          </p:cNvPr>
          <p:cNvSpPr txBox="1"/>
          <p:nvPr/>
        </p:nvSpPr>
        <p:spPr>
          <a:xfrm>
            <a:off x="1914525" y="5158859"/>
            <a:ext cx="5943600" cy="369332"/>
          </a:xfrm>
          <a:prstGeom prst="rect">
            <a:avLst/>
          </a:prstGeom>
          <a:noFill/>
        </p:spPr>
        <p:txBody>
          <a:bodyPr wrap="square" rtlCol="0">
            <a:spAutoFit/>
          </a:bodyPr>
          <a:lstStyle/>
          <a:p>
            <a:pPr algn="ctr"/>
            <a:r>
              <a:rPr lang="en-US" i="1"/>
              <a:t>Sentiment-specific word embeddings</a:t>
            </a:r>
            <a:endParaRPr lang="en-US"/>
          </a:p>
        </p:txBody>
      </p:sp>
    </p:spTree>
    <p:extLst>
      <p:ext uri="{BB962C8B-B14F-4D97-AF65-F5344CB8AC3E}">
        <p14:creationId xmlns:p14="http://schemas.microsoft.com/office/powerpoint/2010/main" val="35789530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D95AF7-EF62-490B-A194-8639CB42A6AA}"/>
              </a:ext>
            </a:extLst>
          </p:cNvPr>
          <p:cNvSpPr>
            <a:spLocks noGrp="1"/>
          </p:cNvSpPr>
          <p:nvPr>
            <p:ph type="title"/>
          </p:nvPr>
        </p:nvSpPr>
        <p:spPr/>
        <p:txBody>
          <a:bodyPr/>
          <a:lstStyle/>
          <a:p>
            <a:r>
              <a:rPr lang="en-US"/>
              <a:t>Sentiment Analysis (tt): Những cách huấn luyện</a:t>
            </a:r>
          </a:p>
        </p:txBody>
      </p:sp>
      <p:pic>
        <p:nvPicPr>
          <p:cNvPr id="4" name="Content Placeholder 3">
            <a:extLst>
              <a:ext uri="{FF2B5EF4-FFF2-40B4-BE49-F238E27FC236}">
                <a16:creationId xmlns:a16="http://schemas.microsoft.com/office/drawing/2014/main" id="{1E983F60-2965-41F9-AE8F-7FFFDB79EB0B}"/>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181714" y="1762126"/>
            <a:ext cx="4590686" cy="3272802"/>
          </a:xfrm>
          <a:prstGeom prst="rect">
            <a:avLst/>
          </a:prstGeom>
          <a:noFill/>
          <a:ln>
            <a:noFill/>
          </a:ln>
        </p:spPr>
      </p:pic>
      <p:sp>
        <p:nvSpPr>
          <p:cNvPr id="5" name="TextBox 4">
            <a:extLst>
              <a:ext uri="{FF2B5EF4-FFF2-40B4-BE49-F238E27FC236}">
                <a16:creationId xmlns:a16="http://schemas.microsoft.com/office/drawing/2014/main" id="{75D530C7-383D-4AD8-AB86-7EA954035A99}"/>
              </a:ext>
            </a:extLst>
          </p:cNvPr>
          <p:cNvSpPr txBox="1"/>
          <p:nvPr/>
        </p:nvSpPr>
        <p:spPr>
          <a:xfrm>
            <a:off x="1743075" y="5400675"/>
            <a:ext cx="6657975" cy="369332"/>
          </a:xfrm>
          <a:prstGeom prst="rect">
            <a:avLst/>
          </a:prstGeom>
          <a:noFill/>
        </p:spPr>
        <p:txBody>
          <a:bodyPr wrap="square" rtlCol="0">
            <a:spAutoFit/>
          </a:bodyPr>
          <a:lstStyle/>
          <a:p>
            <a:pPr algn="ctr"/>
            <a:r>
              <a:rPr lang="en-US" i="1"/>
              <a:t>Tích hợp chủ đề thông tin</a:t>
            </a:r>
            <a:endParaRPr lang="en-US"/>
          </a:p>
        </p:txBody>
      </p:sp>
    </p:spTree>
    <p:extLst>
      <p:ext uri="{BB962C8B-B14F-4D97-AF65-F5344CB8AC3E}">
        <p14:creationId xmlns:p14="http://schemas.microsoft.com/office/powerpoint/2010/main" val="2588857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D307E-F9A1-411B-89FA-B10D1BC27BFF}"/>
              </a:ext>
            </a:extLst>
          </p:cNvPr>
          <p:cNvSpPr>
            <a:spLocks noGrp="1"/>
          </p:cNvSpPr>
          <p:nvPr>
            <p:ph type="title"/>
          </p:nvPr>
        </p:nvSpPr>
        <p:spPr/>
        <p:txBody>
          <a:bodyPr/>
          <a:lstStyle/>
          <a:p>
            <a:r>
              <a:rPr lang="en-US"/>
              <a:t> Sentiment Analysis (tt): </a:t>
            </a:r>
            <a:r>
              <a:rPr lang="en-US" i="1"/>
              <a:t>Framework của phân lớp Sentiment</a:t>
            </a:r>
            <a:endParaRPr lang="en-US"/>
          </a:p>
        </p:txBody>
      </p:sp>
      <p:pic>
        <p:nvPicPr>
          <p:cNvPr id="4" name="Content Placeholder 3">
            <a:extLst>
              <a:ext uri="{FF2B5EF4-FFF2-40B4-BE49-F238E27FC236}">
                <a16:creationId xmlns:a16="http://schemas.microsoft.com/office/drawing/2014/main" id="{E06EAFE2-63A4-4053-B713-324E64F452C0}"/>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629187" y="2048879"/>
            <a:ext cx="4590476" cy="3371429"/>
          </a:xfrm>
          <a:prstGeom prst="rect">
            <a:avLst/>
          </a:prstGeom>
          <a:noFill/>
          <a:ln>
            <a:noFill/>
          </a:ln>
        </p:spPr>
      </p:pic>
    </p:spTree>
    <p:extLst>
      <p:ext uri="{BB962C8B-B14F-4D97-AF65-F5344CB8AC3E}">
        <p14:creationId xmlns:p14="http://schemas.microsoft.com/office/powerpoint/2010/main" val="7078303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B39122-E272-4E34-963E-0D09AA1BD171}"/>
              </a:ext>
            </a:extLst>
          </p:cNvPr>
          <p:cNvSpPr>
            <a:spLocks noGrp="1"/>
          </p:cNvSpPr>
          <p:nvPr>
            <p:ph type="title"/>
          </p:nvPr>
        </p:nvSpPr>
        <p:spPr/>
        <p:txBody>
          <a:bodyPr/>
          <a:lstStyle/>
          <a:p>
            <a:r>
              <a:rPr lang="en-US"/>
              <a:t> Word2Vec</a:t>
            </a:r>
          </a:p>
        </p:txBody>
      </p:sp>
      <p:pic>
        <p:nvPicPr>
          <p:cNvPr id="4" name="Content Placeholder 3" descr="A close up of a map&#10;&#10;Description generated with high confidence">
            <a:extLst>
              <a:ext uri="{FF2B5EF4-FFF2-40B4-BE49-F238E27FC236}">
                <a16:creationId xmlns:a16="http://schemas.microsoft.com/office/drawing/2014/main" id="{FE1C7236-E419-42A6-ADE2-4CB93CEFC2B2}"/>
              </a:ext>
            </a:extLst>
          </p:cNvPr>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a:xfrm>
            <a:off x="2333167" y="1486403"/>
            <a:ext cx="6554115" cy="4172532"/>
          </a:xfrm>
          <a:prstGeom prst="rect">
            <a:avLst/>
          </a:prstGeom>
        </p:spPr>
      </p:pic>
    </p:spTree>
    <p:extLst>
      <p:ext uri="{BB962C8B-B14F-4D97-AF65-F5344CB8AC3E}">
        <p14:creationId xmlns:p14="http://schemas.microsoft.com/office/powerpoint/2010/main" val="15143901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C9C501-135A-4E77-A609-4B736DDC05F6}"/>
              </a:ext>
            </a:extLst>
          </p:cNvPr>
          <p:cNvSpPr>
            <a:spLocks noGrp="1"/>
          </p:cNvSpPr>
          <p:nvPr>
            <p:ph type="title"/>
          </p:nvPr>
        </p:nvSpPr>
        <p:spPr/>
        <p:txBody>
          <a:bodyPr/>
          <a:lstStyle/>
          <a:p>
            <a:r>
              <a:rPr lang="en-US"/>
              <a:t>Word2Vec (tt)</a:t>
            </a:r>
          </a:p>
        </p:txBody>
      </p:sp>
      <p:pic>
        <p:nvPicPr>
          <p:cNvPr id="4" name="Content Placeholder 3" descr="A close up of a clock&#10;&#10;Description generated with very high confidence">
            <a:extLst>
              <a:ext uri="{FF2B5EF4-FFF2-40B4-BE49-F238E27FC236}">
                <a16:creationId xmlns:a16="http://schemas.microsoft.com/office/drawing/2014/main" id="{C0219B71-979D-4D6F-8E56-C291AB7168BE}"/>
              </a:ext>
            </a:extLst>
          </p:cNvPr>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a:xfrm>
            <a:off x="1923630" y="2096184"/>
            <a:ext cx="6020640" cy="1942415"/>
          </a:xfrm>
          <a:prstGeom prst="rect">
            <a:avLst/>
          </a:prstGeom>
        </p:spPr>
      </p:pic>
    </p:spTree>
    <p:extLst>
      <p:ext uri="{BB962C8B-B14F-4D97-AF65-F5344CB8AC3E}">
        <p14:creationId xmlns:p14="http://schemas.microsoft.com/office/powerpoint/2010/main" val="34638179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17EEFF-1C42-45AC-A516-8205543B69EB}"/>
              </a:ext>
            </a:extLst>
          </p:cNvPr>
          <p:cNvSpPr>
            <a:spLocks noGrp="1"/>
          </p:cNvSpPr>
          <p:nvPr>
            <p:ph type="title"/>
          </p:nvPr>
        </p:nvSpPr>
        <p:spPr/>
        <p:txBody>
          <a:bodyPr/>
          <a:lstStyle/>
          <a:p>
            <a:r>
              <a:rPr lang="en-US" b="1"/>
              <a:t>5. Bộ dữ liệu ADFA-LD</a:t>
            </a:r>
            <a:endParaRPr lang="en-US"/>
          </a:p>
        </p:txBody>
      </p:sp>
      <p:sp>
        <p:nvSpPr>
          <p:cNvPr id="3" name="Content Placeholder 2">
            <a:extLst>
              <a:ext uri="{FF2B5EF4-FFF2-40B4-BE49-F238E27FC236}">
                <a16:creationId xmlns:a16="http://schemas.microsoft.com/office/drawing/2014/main" id="{4D54237F-873B-4F91-A10E-9A55A371A6FD}"/>
              </a:ext>
            </a:extLst>
          </p:cNvPr>
          <p:cNvSpPr>
            <a:spLocks noGrp="1"/>
          </p:cNvSpPr>
          <p:nvPr>
            <p:ph idx="1"/>
          </p:nvPr>
        </p:nvSpPr>
        <p:spPr/>
        <p:txBody>
          <a:bodyPr/>
          <a:lstStyle/>
          <a:p>
            <a:r>
              <a:rPr lang="en-US"/>
              <a:t>+ Được tạo ra bởi Creech and Hu vào năm 2012.</a:t>
            </a:r>
          </a:p>
          <a:p>
            <a:r>
              <a:rPr lang="en-US"/>
              <a:t>+ Hệ điều hành Ubuntu 11.04. Linux kernel là 2.6.38.</a:t>
            </a:r>
          </a:p>
          <a:p>
            <a:r>
              <a:rPr lang="en-US"/>
              <a:t>+ Apache 2.2.17, PHP 5.3.5, MySQL 14.14, FTP, SSH, TikiWiki version 8.1.</a:t>
            </a:r>
          </a:p>
          <a:p>
            <a:pPr marL="0" indent="0">
              <a:buNone/>
            </a:pPr>
            <a:endParaRPr lang="en-US"/>
          </a:p>
        </p:txBody>
      </p:sp>
    </p:spTree>
    <p:extLst>
      <p:ext uri="{BB962C8B-B14F-4D97-AF65-F5344CB8AC3E}">
        <p14:creationId xmlns:p14="http://schemas.microsoft.com/office/powerpoint/2010/main" val="19696142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FD1758-A7A0-42D2-9F53-5B42D795C725}"/>
              </a:ext>
            </a:extLst>
          </p:cNvPr>
          <p:cNvSpPr>
            <a:spLocks noGrp="1"/>
          </p:cNvSpPr>
          <p:nvPr>
            <p:ph type="title"/>
          </p:nvPr>
        </p:nvSpPr>
        <p:spPr/>
        <p:txBody>
          <a:bodyPr/>
          <a:lstStyle/>
          <a:p>
            <a:r>
              <a:rPr lang="en-US"/>
              <a:t>ADFA-LD (tt)</a:t>
            </a:r>
          </a:p>
        </p:txBody>
      </p:sp>
      <p:graphicFrame>
        <p:nvGraphicFramePr>
          <p:cNvPr id="4" name="Content Placeholder 3">
            <a:extLst>
              <a:ext uri="{FF2B5EF4-FFF2-40B4-BE49-F238E27FC236}">
                <a16:creationId xmlns:a16="http://schemas.microsoft.com/office/drawing/2014/main" id="{27B256F8-5110-40B5-AF31-4A6DE7518C63}"/>
              </a:ext>
            </a:extLst>
          </p:cNvPr>
          <p:cNvGraphicFramePr>
            <a:graphicFrameLocks noGrp="1"/>
          </p:cNvGraphicFramePr>
          <p:nvPr>
            <p:ph idx="1"/>
            <p:extLst>
              <p:ext uri="{D42A27DB-BD31-4B8C-83A1-F6EECF244321}">
                <p14:modId xmlns:p14="http://schemas.microsoft.com/office/powerpoint/2010/main" val="971976389"/>
              </p:ext>
            </p:extLst>
          </p:nvPr>
        </p:nvGraphicFramePr>
        <p:xfrm>
          <a:off x="2328545" y="1690688"/>
          <a:ext cx="5510530" cy="2805113"/>
        </p:xfrm>
        <a:graphic>
          <a:graphicData uri="http://schemas.openxmlformats.org/drawingml/2006/table">
            <a:tbl>
              <a:tblPr firstRow="1" firstCol="1" bandRow="1">
                <a:tableStyleId>{5C22544A-7EE6-4342-B048-85BDC9FD1C3A}</a:tableStyleId>
              </a:tblPr>
              <a:tblGrid>
                <a:gridCol w="2014643">
                  <a:extLst>
                    <a:ext uri="{9D8B030D-6E8A-4147-A177-3AD203B41FA5}">
                      <a16:colId xmlns:a16="http://schemas.microsoft.com/office/drawing/2014/main" val="410372205"/>
                    </a:ext>
                  </a:extLst>
                </a:gridCol>
                <a:gridCol w="3495887">
                  <a:extLst>
                    <a:ext uri="{9D8B030D-6E8A-4147-A177-3AD203B41FA5}">
                      <a16:colId xmlns:a16="http://schemas.microsoft.com/office/drawing/2014/main" val="2459510682"/>
                    </a:ext>
                  </a:extLst>
                </a:gridCol>
              </a:tblGrid>
              <a:tr h="349777">
                <a:tc>
                  <a:txBody>
                    <a:bodyPr/>
                    <a:lstStyle/>
                    <a:p>
                      <a:pPr algn="ctr">
                        <a:lnSpc>
                          <a:spcPct val="107000"/>
                        </a:lnSpc>
                        <a:spcAft>
                          <a:spcPts val="0"/>
                        </a:spcAft>
                      </a:pPr>
                      <a:r>
                        <a:rPr lang="en-US" sz="1000">
                          <a:effectLst/>
                        </a:rPr>
                        <a:t>Dạng tấn công</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1000">
                          <a:effectLst/>
                        </a:rPr>
                        <a:t>Nhóm</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24944636"/>
                  </a:ext>
                </a:extLst>
              </a:tr>
              <a:tr h="410865">
                <a:tc>
                  <a:txBody>
                    <a:bodyPr/>
                    <a:lstStyle/>
                    <a:p>
                      <a:pPr algn="ctr">
                        <a:lnSpc>
                          <a:spcPct val="107000"/>
                        </a:lnSpc>
                        <a:spcAft>
                          <a:spcPts val="0"/>
                        </a:spcAft>
                      </a:pPr>
                      <a:r>
                        <a:rPr lang="en-US" sz="1000">
                          <a:effectLst/>
                        </a:rPr>
                        <a:t>Password bruteforce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1000">
                          <a:effectLst/>
                        </a:rPr>
                        <a:t>FTP by Hydra</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501857488"/>
                  </a:ext>
                </a:extLst>
              </a:tr>
              <a:tr h="401997">
                <a:tc>
                  <a:txBody>
                    <a:bodyPr/>
                    <a:lstStyle/>
                    <a:p>
                      <a:pPr algn="ctr">
                        <a:lnSpc>
                          <a:spcPct val="107000"/>
                        </a:lnSpc>
                        <a:spcAft>
                          <a:spcPts val="0"/>
                        </a:spcAft>
                      </a:pPr>
                      <a:r>
                        <a:rPr lang="en-US" sz="1000">
                          <a:effectLst/>
                        </a:rPr>
                        <a:t>Password bruteforce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1000">
                          <a:effectLst/>
                        </a:rPr>
                        <a:t>SSH by Hydra</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232995889"/>
                  </a:ext>
                </a:extLst>
              </a:tr>
              <a:tr h="408894">
                <a:tc>
                  <a:txBody>
                    <a:bodyPr/>
                    <a:lstStyle/>
                    <a:p>
                      <a:pPr algn="ctr">
                        <a:lnSpc>
                          <a:spcPct val="107000"/>
                        </a:lnSpc>
                        <a:spcAft>
                          <a:spcPts val="0"/>
                        </a:spcAft>
                      </a:pPr>
                      <a:r>
                        <a:rPr lang="en-US" sz="1000">
                          <a:effectLst/>
                        </a:rPr>
                        <a:t>Add new superuser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1000">
                          <a:effectLst/>
                        </a:rPr>
                        <a:t>Client side poisoned executable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024968594"/>
                  </a:ext>
                </a:extLst>
              </a:tr>
              <a:tr h="414806">
                <a:tc>
                  <a:txBody>
                    <a:bodyPr/>
                    <a:lstStyle/>
                    <a:p>
                      <a:pPr algn="ctr">
                        <a:lnSpc>
                          <a:spcPct val="107000"/>
                        </a:lnSpc>
                        <a:spcAft>
                          <a:spcPts val="0"/>
                        </a:spcAft>
                      </a:pPr>
                      <a:r>
                        <a:rPr lang="en-US" sz="1000">
                          <a:effectLst/>
                        </a:rPr>
                        <a:t>Java based Meterpreter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1000">
                          <a:effectLst/>
                        </a:rPr>
                        <a:t>Tiki Wiki vuknerability exploit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77213261"/>
                  </a:ext>
                </a:extLst>
              </a:tr>
              <a:tr h="393130">
                <a:tc>
                  <a:txBody>
                    <a:bodyPr/>
                    <a:lstStyle/>
                    <a:p>
                      <a:pPr algn="ctr">
                        <a:lnSpc>
                          <a:spcPct val="107000"/>
                        </a:lnSpc>
                        <a:spcAft>
                          <a:spcPts val="0"/>
                        </a:spcAft>
                      </a:pPr>
                      <a:r>
                        <a:rPr lang="en-US" sz="1000">
                          <a:effectLst/>
                        </a:rPr>
                        <a:t>Linux Meterpreter Payload</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1000">
                          <a:effectLst/>
                        </a:rPr>
                        <a:t>Cient side poisoned executable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647459524"/>
                  </a:ext>
                </a:extLst>
              </a:tr>
              <a:tr h="425644">
                <a:tc>
                  <a:txBody>
                    <a:bodyPr/>
                    <a:lstStyle/>
                    <a:p>
                      <a:pPr algn="ctr">
                        <a:lnSpc>
                          <a:spcPct val="107000"/>
                        </a:lnSpc>
                        <a:spcAft>
                          <a:spcPts val="0"/>
                        </a:spcAft>
                      </a:pPr>
                      <a:r>
                        <a:rPr lang="en-US" sz="1000">
                          <a:effectLst/>
                        </a:rPr>
                        <a:t>C100 Webshell</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1000">
                          <a:effectLst/>
                        </a:rPr>
                        <a:t>PHP Remote File Inclusion vulnerability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855455476"/>
                  </a:ext>
                </a:extLst>
              </a:tr>
            </a:tbl>
          </a:graphicData>
        </a:graphic>
      </p:graphicFrame>
    </p:spTree>
    <p:extLst>
      <p:ext uri="{BB962C8B-B14F-4D97-AF65-F5344CB8AC3E}">
        <p14:creationId xmlns:p14="http://schemas.microsoft.com/office/powerpoint/2010/main" val="35620695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08061F-4E70-4E33-9947-3DCC15CE22CF}"/>
              </a:ext>
            </a:extLst>
          </p:cNvPr>
          <p:cNvSpPr>
            <a:spLocks noGrp="1"/>
          </p:cNvSpPr>
          <p:nvPr>
            <p:ph type="title"/>
          </p:nvPr>
        </p:nvSpPr>
        <p:spPr/>
        <p:txBody>
          <a:bodyPr/>
          <a:lstStyle/>
          <a:p>
            <a:r>
              <a:rPr lang="en-US"/>
              <a:t>ADFA-LD (tt)</a:t>
            </a:r>
          </a:p>
        </p:txBody>
      </p:sp>
      <p:graphicFrame>
        <p:nvGraphicFramePr>
          <p:cNvPr id="4" name="Content Placeholder 3">
            <a:extLst>
              <a:ext uri="{FF2B5EF4-FFF2-40B4-BE49-F238E27FC236}">
                <a16:creationId xmlns:a16="http://schemas.microsoft.com/office/drawing/2014/main" id="{E34E8464-130E-4A91-B84B-653DB4AB3E9D}"/>
              </a:ext>
            </a:extLst>
          </p:cNvPr>
          <p:cNvGraphicFramePr>
            <a:graphicFrameLocks noGrp="1"/>
          </p:cNvGraphicFramePr>
          <p:nvPr>
            <p:ph idx="1"/>
            <p:extLst>
              <p:ext uri="{D42A27DB-BD31-4B8C-83A1-F6EECF244321}">
                <p14:modId xmlns:p14="http://schemas.microsoft.com/office/powerpoint/2010/main" val="2426952669"/>
              </p:ext>
            </p:extLst>
          </p:nvPr>
        </p:nvGraphicFramePr>
        <p:xfrm>
          <a:off x="3069021" y="1690688"/>
          <a:ext cx="3139307" cy="4351336"/>
        </p:xfrm>
        <a:graphic>
          <a:graphicData uri="http://schemas.openxmlformats.org/drawingml/2006/table">
            <a:tbl>
              <a:tblPr firstRow="1" firstCol="1" bandRow="1">
                <a:tableStyleId>{5C22544A-7EE6-4342-B048-85BDC9FD1C3A}</a:tableStyleId>
              </a:tblPr>
              <a:tblGrid>
                <a:gridCol w="874464">
                  <a:extLst>
                    <a:ext uri="{9D8B030D-6E8A-4147-A177-3AD203B41FA5}">
                      <a16:colId xmlns:a16="http://schemas.microsoft.com/office/drawing/2014/main" val="2942323503"/>
                    </a:ext>
                  </a:extLst>
                </a:gridCol>
                <a:gridCol w="2264843">
                  <a:extLst>
                    <a:ext uri="{9D8B030D-6E8A-4147-A177-3AD203B41FA5}">
                      <a16:colId xmlns:a16="http://schemas.microsoft.com/office/drawing/2014/main" val="3086479637"/>
                    </a:ext>
                  </a:extLst>
                </a:gridCol>
              </a:tblGrid>
              <a:tr h="395576">
                <a:tc>
                  <a:txBody>
                    <a:bodyPr/>
                    <a:lstStyle/>
                    <a:p>
                      <a:pPr algn="ctr">
                        <a:lnSpc>
                          <a:spcPct val="107000"/>
                        </a:lnSpc>
                        <a:spcBef>
                          <a:spcPts val="300"/>
                        </a:spcBef>
                        <a:spcAft>
                          <a:spcPts val="800"/>
                        </a:spcAft>
                      </a:pPr>
                      <a:r>
                        <a:rPr lang="en-US" sz="1100">
                          <a:effectLst/>
                        </a:rPr>
                        <a:t>STT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6649" marR="66649" marT="0" marB="0" anchor="b"/>
                </a:tc>
                <a:tc>
                  <a:txBody>
                    <a:bodyPr/>
                    <a:lstStyle/>
                    <a:p>
                      <a:pPr algn="ctr">
                        <a:lnSpc>
                          <a:spcPct val="107000"/>
                        </a:lnSpc>
                        <a:spcBef>
                          <a:spcPts val="300"/>
                        </a:spcBef>
                        <a:spcAft>
                          <a:spcPts val="800"/>
                        </a:spcAft>
                      </a:pPr>
                      <a:r>
                        <a:rPr lang="en-US" sz="1100">
                          <a:effectLst/>
                        </a:rPr>
                        <a:t>Tên lời gọi</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6649" marR="66649" marT="0" marB="0" anchor="b"/>
                </a:tc>
                <a:extLst>
                  <a:ext uri="{0D108BD9-81ED-4DB2-BD59-A6C34878D82A}">
                    <a16:rowId xmlns:a16="http://schemas.microsoft.com/office/drawing/2014/main" val="2307070129"/>
                  </a:ext>
                </a:extLst>
              </a:tr>
              <a:tr h="395576">
                <a:tc>
                  <a:txBody>
                    <a:bodyPr/>
                    <a:lstStyle/>
                    <a:p>
                      <a:pPr algn="ctr">
                        <a:lnSpc>
                          <a:spcPct val="107000"/>
                        </a:lnSpc>
                        <a:spcBef>
                          <a:spcPts val="300"/>
                        </a:spcBef>
                        <a:spcAft>
                          <a:spcPts val="800"/>
                        </a:spcAft>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6649" marR="66649" marT="0" marB="0" anchor="b"/>
                </a:tc>
                <a:tc>
                  <a:txBody>
                    <a:bodyPr/>
                    <a:lstStyle/>
                    <a:p>
                      <a:pPr algn="ctr">
                        <a:lnSpc>
                          <a:spcPct val="107000"/>
                        </a:lnSpc>
                        <a:spcAft>
                          <a:spcPts val="800"/>
                        </a:spcAft>
                      </a:pPr>
                      <a:r>
                        <a:rPr lang="vi-VN" sz="1100">
                          <a:effectLst/>
                        </a:rPr>
                        <a:t>sys_restart_syscall</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6649" marR="66649" marT="0" marB="0" anchor="b"/>
                </a:tc>
                <a:extLst>
                  <a:ext uri="{0D108BD9-81ED-4DB2-BD59-A6C34878D82A}">
                    <a16:rowId xmlns:a16="http://schemas.microsoft.com/office/drawing/2014/main" val="2895873459"/>
                  </a:ext>
                </a:extLst>
              </a:tr>
              <a:tr h="395576">
                <a:tc>
                  <a:txBody>
                    <a:bodyPr/>
                    <a:lstStyle/>
                    <a:p>
                      <a:pPr algn="ctr">
                        <a:lnSpc>
                          <a:spcPct val="107000"/>
                        </a:lnSpc>
                        <a:spcBef>
                          <a:spcPts val="300"/>
                        </a:spcBef>
                        <a:spcAft>
                          <a:spcPts val="800"/>
                        </a:spcAft>
                      </a:pPr>
                      <a:r>
                        <a:rPr lang="en-US" sz="1100">
                          <a:effectLst/>
                        </a:rPr>
                        <a:t>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6649" marR="66649" marT="0" marB="0" anchor="b"/>
                </a:tc>
                <a:tc>
                  <a:txBody>
                    <a:bodyPr/>
                    <a:lstStyle/>
                    <a:p>
                      <a:pPr algn="ctr">
                        <a:lnSpc>
                          <a:spcPct val="107000"/>
                        </a:lnSpc>
                        <a:spcAft>
                          <a:spcPts val="800"/>
                        </a:spcAft>
                      </a:pPr>
                      <a:r>
                        <a:rPr lang="vi-VN" sz="1100">
                          <a:effectLst/>
                        </a:rPr>
                        <a:t>sys_exit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6649" marR="66649" marT="0" marB="0" anchor="b"/>
                </a:tc>
                <a:extLst>
                  <a:ext uri="{0D108BD9-81ED-4DB2-BD59-A6C34878D82A}">
                    <a16:rowId xmlns:a16="http://schemas.microsoft.com/office/drawing/2014/main" val="1749664757"/>
                  </a:ext>
                </a:extLst>
              </a:tr>
              <a:tr h="395576">
                <a:tc>
                  <a:txBody>
                    <a:bodyPr/>
                    <a:lstStyle/>
                    <a:p>
                      <a:pPr algn="ctr">
                        <a:lnSpc>
                          <a:spcPct val="107000"/>
                        </a:lnSpc>
                        <a:spcBef>
                          <a:spcPts val="300"/>
                        </a:spcBef>
                        <a:spcAft>
                          <a:spcPts val="800"/>
                        </a:spcAft>
                      </a:pPr>
                      <a:r>
                        <a:rPr lang="en-US" sz="1100">
                          <a:effectLst/>
                        </a:rPr>
                        <a:t>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6649" marR="66649" marT="0" marB="0" anchor="b"/>
                </a:tc>
                <a:tc>
                  <a:txBody>
                    <a:bodyPr/>
                    <a:lstStyle/>
                    <a:p>
                      <a:pPr algn="ctr">
                        <a:lnSpc>
                          <a:spcPct val="107000"/>
                        </a:lnSpc>
                        <a:spcAft>
                          <a:spcPts val="800"/>
                        </a:spcAft>
                      </a:pPr>
                      <a:r>
                        <a:rPr lang="vi-VN" sz="1100">
                          <a:effectLst/>
                        </a:rPr>
                        <a:t>sys_fork</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6649" marR="66649" marT="0" marB="0" anchor="b"/>
                </a:tc>
                <a:extLst>
                  <a:ext uri="{0D108BD9-81ED-4DB2-BD59-A6C34878D82A}">
                    <a16:rowId xmlns:a16="http://schemas.microsoft.com/office/drawing/2014/main" val="1975379709"/>
                  </a:ext>
                </a:extLst>
              </a:tr>
              <a:tr h="395576">
                <a:tc>
                  <a:txBody>
                    <a:bodyPr/>
                    <a:lstStyle/>
                    <a:p>
                      <a:pPr algn="ctr">
                        <a:lnSpc>
                          <a:spcPct val="107000"/>
                        </a:lnSpc>
                        <a:spcBef>
                          <a:spcPts val="300"/>
                        </a:spcBef>
                        <a:spcAft>
                          <a:spcPts val="800"/>
                        </a:spcAft>
                      </a:pPr>
                      <a:r>
                        <a:rPr lang="en-US" sz="1100">
                          <a:effectLst/>
                        </a:rPr>
                        <a:t>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6649" marR="66649" marT="0" marB="0" anchor="b"/>
                </a:tc>
                <a:tc>
                  <a:txBody>
                    <a:bodyPr/>
                    <a:lstStyle/>
                    <a:p>
                      <a:pPr algn="ctr">
                        <a:lnSpc>
                          <a:spcPct val="107000"/>
                        </a:lnSpc>
                        <a:spcAft>
                          <a:spcPts val="800"/>
                        </a:spcAft>
                      </a:pPr>
                      <a:r>
                        <a:rPr lang="vi-VN" sz="1100">
                          <a:effectLst/>
                        </a:rPr>
                        <a:t>sys_read</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6649" marR="66649" marT="0" marB="0" anchor="b"/>
                </a:tc>
                <a:extLst>
                  <a:ext uri="{0D108BD9-81ED-4DB2-BD59-A6C34878D82A}">
                    <a16:rowId xmlns:a16="http://schemas.microsoft.com/office/drawing/2014/main" val="831055284"/>
                  </a:ext>
                </a:extLst>
              </a:tr>
              <a:tr h="395576">
                <a:tc>
                  <a:txBody>
                    <a:bodyPr/>
                    <a:lstStyle/>
                    <a:p>
                      <a:pPr algn="ctr">
                        <a:lnSpc>
                          <a:spcPct val="107000"/>
                        </a:lnSpc>
                        <a:spcBef>
                          <a:spcPts val="300"/>
                        </a:spcBef>
                        <a:spcAft>
                          <a:spcPts val="800"/>
                        </a:spcAft>
                      </a:pPr>
                      <a:r>
                        <a:rPr lang="en-US" sz="1100">
                          <a:effectLst/>
                        </a:rPr>
                        <a: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6649" marR="66649" marT="0" marB="0" anchor="b"/>
                </a:tc>
                <a:tc>
                  <a:txBody>
                    <a:bodyPr/>
                    <a:lstStyle/>
                    <a:p>
                      <a:pPr algn="ctr">
                        <a:lnSpc>
                          <a:spcPct val="107000"/>
                        </a:lnSpc>
                        <a:spcAft>
                          <a:spcPts val="800"/>
                        </a:spcAft>
                      </a:pPr>
                      <a:r>
                        <a:rPr lang="vi-VN" sz="1100">
                          <a:effectLst/>
                        </a:rPr>
                        <a: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6649" marR="66649" marT="0" marB="0" anchor="b"/>
                </a:tc>
                <a:extLst>
                  <a:ext uri="{0D108BD9-81ED-4DB2-BD59-A6C34878D82A}">
                    <a16:rowId xmlns:a16="http://schemas.microsoft.com/office/drawing/2014/main" val="2905776293"/>
                  </a:ext>
                </a:extLst>
              </a:tr>
              <a:tr h="395576">
                <a:tc>
                  <a:txBody>
                    <a:bodyPr/>
                    <a:lstStyle/>
                    <a:p>
                      <a:pPr algn="ctr">
                        <a:lnSpc>
                          <a:spcPct val="107000"/>
                        </a:lnSpc>
                        <a:spcBef>
                          <a:spcPts val="300"/>
                        </a:spcBef>
                        <a:spcAft>
                          <a:spcPts val="800"/>
                        </a:spcAft>
                      </a:pPr>
                      <a:r>
                        <a:rPr lang="en-US" sz="1100">
                          <a:effectLst/>
                        </a:rPr>
                        <a:t>181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6649" marR="66649" marT="0" marB="0" anchor="b"/>
                </a:tc>
                <a:tc>
                  <a:txBody>
                    <a:bodyPr/>
                    <a:lstStyle/>
                    <a:p>
                      <a:pPr algn="ctr">
                        <a:lnSpc>
                          <a:spcPct val="107000"/>
                        </a:lnSpc>
                        <a:spcAft>
                          <a:spcPts val="800"/>
                        </a:spcAft>
                      </a:pPr>
                      <a:r>
                        <a:rPr lang="vi-VN" sz="1100">
                          <a:effectLst/>
                        </a:rPr>
                        <a:t>sys_pwrite64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6649" marR="66649" marT="0" marB="0" anchor="b"/>
                </a:tc>
                <a:extLst>
                  <a:ext uri="{0D108BD9-81ED-4DB2-BD59-A6C34878D82A}">
                    <a16:rowId xmlns:a16="http://schemas.microsoft.com/office/drawing/2014/main" val="1751902822"/>
                  </a:ext>
                </a:extLst>
              </a:tr>
              <a:tr h="395576">
                <a:tc>
                  <a:txBody>
                    <a:bodyPr/>
                    <a:lstStyle/>
                    <a:p>
                      <a:pPr algn="ctr">
                        <a:lnSpc>
                          <a:spcPct val="107000"/>
                        </a:lnSpc>
                        <a:spcBef>
                          <a:spcPts val="300"/>
                        </a:spcBef>
                        <a:spcAft>
                          <a:spcPts val="800"/>
                        </a:spcAft>
                      </a:pPr>
                      <a:r>
                        <a:rPr lang="en-US" sz="1100">
                          <a:effectLst/>
                        </a:rPr>
                        <a: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6649" marR="66649" marT="0" marB="0" anchor="b"/>
                </a:tc>
                <a:tc>
                  <a:txBody>
                    <a:bodyPr/>
                    <a:lstStyle/>
                    <a:p>
                      <a:pPr algn="ctr">
                        <a:lnSpc>
                          <a:spcPct val="107000"/>
                        </a:lnSpc>
                        <a:spcAft>
                          <a:spcPts val="800"/>
                        </a:spcAft>
                      </a:pPr>
                      <a:r>
                        <a:rPr lang="vi-VN" sz="1100">
                          <a:effectLst/>
                        </a:rPr>
                        <a: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6649" marR="66649" marT="0" marB="0" anchor="b"/>
                </a:tc>
                <a:extLst>
                  <a:ext uri="{0D108BD9-81ED-4DB2-BD59-A6C34878D82A}">
                    <a16:rowId xmlns:a16="http://schemas.microsoft.com/office/drawing/2014/main" val="2375063727"/>
                  </a:ext>
                </a:extLst>
              </a:tr>
              <a:tr h="395576">
                <a:tc>
                  <a:txBody>
                    <a:bodyPr/>
                    <a:lstStyle/>
                    <a:p>
                      <a:pPr algn="ctr">
                        <a:lnSpc>
                          <a:spcPct val="107000"/>
                        </a:lnSpc>
                        <a:spcBef>
                          <a:spcPts val="300"/>
                        </a:spcBef>
                        <a:spcAft>
                          <a:spcPts val="800"/>
                        </a:spcAft>
                      </a:pPr>
                      <a:r>
                        <a:rPr lang="en-US" sz="1100">
                          <a:effectLst/>
                        </a:rPr>
                        <a:t>248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6649" marR="66649" marT="0" marB="0" anchor="b"/>
                </a:tc>
                <a:tc>
                  <a:txBody>
                    <a:bodyPr/>
                    <a:lstStyle/>
                    <a:p>
                      <a:pPr algn="ctr">
                        <a:lnSpc>
                          <a:spcPct val="107000"/>
                        </a:lnSpc>
                        <a:spcAft>
                          <a:spcPts val="800"/>
                        </a:spcAft>
                      </a:pPr>
                      <a:r>
                        <a:rPr lang="vi-VN" sz="1100">
                          <a:effectLst/>
                        </a:rPr>
                        <a:t>sys_io_submit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6649" marR="66649" marT="0" marB="0" anchor="b"/>
                </a:tc>
                <a:extLst>
                  <a:ext uri="{0D108BD9-81ED-4DB2-BD59-A6C34878D82A}">
                    <a16:rowId xmlns:a16="http://schemas.microsoft.com/office/drawing/2014/main" val="714990524"/>
                  </a:ext>
                </a:extLst>
              </a:tr>
              <a:tr h="395576">
                <a:tc>
                  <a:txBody>
                    <a:bodyPr/>
                    <a:lstStyle/>
                    <a:p>
                      <a:pPr algn="ctr">
                        <a:lnSpc>
                          <a:spcPct val="107000"/>
                        </a:lnSpc>
                        <a:spcBef>
                          <a:spcPts val="300"/>
                        </a:spcBef>
                        <a:spcAft>
                          <a:spcPts val="800"/>
                        </a:spcAft>
                      </a:pPr>
                      <a:r>
                        <a:rPr lang="en-US" sz="1100">
                          <a:effectLst/>
                        </a:rPr>
                        <a: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6649" marR="66649" marT="0" marB="0" anchor="b"/>
                </a:tc>
                <a:tc>
                  <a:txBody>
                    <a:bodyPr/>
                    <a:lstStyle/>
                    <a:p>
                      <a:pPr algn="ctr">
                        <a:lnSpc>
                          <a:spcPct val="107000"/>
                        </a:lnSpc>
                        <a:spcAft>
                          <a:spcPts val="800"/>
                        </a:spcAft>
                      </a:pPr>
                      <a:r>
                        <a:rPr lang="vi-VN" sz="1100">
                          <a:effectLst/>
                        </a:rPr>
                        <a: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6649" marR="66649" marT="0" marB="0" anchor="b"/>
                </a:tc>
                <a:extLst>
                  <a:ext uri="{0D108BD9-81ED-4DB2-BD59-A6C34878D82A}">
                    <a16:rowId xmlns:a16="http://schemas.microsoft.com/office/drawing/2014/main" val="2651769432"/>
                  </a:ext>
                </a:extLst>
              </a:tr>
              <a:tr h="395576">
                <a:tc>
                  <a:txBody>
                    <a:bodyPr/>
                    <a:lstStyle/>
                    <a:p>
                      <a:pPr algn="ctr">
                        <a:lnSpc>
                          <a:spcPct val="107000"/>
                        </a:lnSpc>
                        <a:spcBef>
                          <a:spcPts val="300"/>
                        </a:spcBef>
                        <a:spcAft>
                          <a:spcPts val="800"/>
                        </a:spcAft>
                      </a:pPr>
                      <a:r>
                        <a:rPr lang="en-US" sz="1100">
                          <a:effectLst/>
                        </a:rPr>
                        <a:t>324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6649" marR="66649" marT="0" marB="0" anchor="b"/>
                </a:tc>
                <a:tc>
                  <a:txBody>
                    <a:bodyPr/>
                    <a:lstStyle/>
                    <a:p>
                      <a:pPr algn="ctr">
                        <a:lnSpc>
                          <a:spcPct val="107000"/>
                        </a:lnSpc>
                        <a:spcAft>
                          <a:spcPts val="800"/>
                        </a:spcAft>
                      </a:pPr>
                      <a:r>
                        <a:rPr lang="vi-VN" sz="1100">
                          <a:effectLst/>
                        </a:rPr>
                        <a:t>sys_fallocate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6649" marR="66649" marT="0" marB="0" anchor="b"/>
                </a:tc>
                <a:extLst>
                  <a:ext uri="{0D108BD9-81ED-4DB2-BD59-A6C34878D82A}">
                    <a16:rowId xmlns:a16="http://schemas.microsoft.com/office/drawing/2014/main" val="2566548310"/>
                  </a:ext>
                </a:extLst>
              </a:tr>
            </a:tbl>
          </a:graphicData>
        </a:graphic>
      </p:graphicFrame>
      <p:sp>
        <p:nvSpPr>
          <p:cNvPr id="5" name="TextBox 4">
            <a:extLst>
              <a:ext uri="{FF2B5EF4-FFF2-40B4-BE49-F238E27FC236}">
                <a16:creationId xmlns:a16="http://schemas.microsoft.com/office/drawing/2014/main" id="{42387714-091E-4AAC-9E65-F353561696E1}"/>
              </a:ext>
            </a:extLst>
          </p:cNvPr>
          <p:cNvSpPr txBox="1"/>
          <p:nvPr/>
        </p:nvSpPr>
        <p:spPr>
          <a:xfrm>
            <a:off x="1933575" y="6353175"/>
            <a:ext cx="5505450" cy="369332"/>
          </a:xfrm>
          <a:prstGeom prst="rect">
            <a:avLst/>
          </a:prstGeom>
          <a:noFill/>
        </p:spPr>
        <p:txBody>
          <a:bodyPr wrap="square" rtlCol="0">
            <a:spAutoFit/>
          </a:bodyPr>
          <a:lstStyle/>
          <a:p>
            <a:pPr algn="ctr"/>
            <a:r>
              <a:rPr lang="en-US" i="1"/>
              <a:t>Một số lời gọi hệ thống trên hệ điều hành Linux 2.6.38</a:t>
            </a:r>
            <a:endParaRPr lang="en-US"/>
          </a:p>
        </p:txBody>
      </p:sp>
    </p:spTree>
    <p:extLst>
      <p:ext uri="{BB962C8B-B14F-4D97-AF65-F5344CB8AC3E}">
        <p14:creationId xmlns:p14="http://schemas.microsoft.com/office/powerpoint/2010/main" val="3159114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10AAEA-EC20-4639-9695-1BA16F46098F}"/>
              </a:ext>
            </a:extLst>
          </p:cNvPr>
          <p:cNvSpPr>
            <a:spLocks noGrp="1"/>
          </p:cNvSpPr>
          <p:nvPr>
            <p:ph type="title"/>
          </p:nvPr>
        </p:nvSpPr>
        <p:spPr/>
        <p:txBody>
          <a:bodyPr/>
          <a:lstStyle/>
          <a:p>
            <a:r>
              <a:rPr lang="en-US"/>
              <a:t>ADFA-LD (tt)</a:t>
            </a:r>
          </a:p>
        </p:txBody>
      </p:sp>
      <p:graphicFrame>
        <p:nvGraphicFramePr>
          <p:cNvPr id="4" name="Content Placeholder 3">
            <a:extLst>
              <a:ext uri="{FF2B5EF4-FFF2-40B4-BE49-F238E27FC236}">
                <a16:creationId xmlns:a16="http://schemas.microsoft.com/office/drawing/2014/main" id="{A01993BD-F912-4ABF-94D4-173C0A7E63EC}"/>
              </a:ext>
            </a:extLst>
          </p:cNvPr>
          <p:cNvGraphicFramePr>
            <a:graphicFrameLocks noGrp="1"/>
          </p:cNvGraphicFramePr>
          <p:nvPr>
            <p:ph idx="1"/>
            <p:extLst>
              <p:ext uri="{D42A27DB-BD31-4B8C-83A1-F6EECF244321}">
                <p14:modId xmlns:p14="http://schemas.microsoft.com/office/powerpoint/2010/main" val="2585657553"/>
              </p:ext>
            </p:extLst>
          </p:nvPr>
        </p:nvGraphicFramePr>
        <p:xfrm>
          <a:off x="3061334" y="1843564"/>
          <a:ext cx="5053965" cy="2214088"/>
        </p:xfrm>
        <a:graphic>
          <a:graphicData uri="http://schemas.openxmlformats.org/drawingml/2006/table">
            <a:tbl>
              <a:tblPr firstRow="1" firstCol="1" bandRow="1">
                <a:tableStyleId>{5C22544A-7EE6-4342-B048-85BDC9FD1C3A}</a:tableStyleId>
              </a:tblPr>
              <a:tblGrid>
                <a:gridCol w="2583243">
                  <a:extLst>
                    <a:ext uri="{9D8B030D-6E8A-4147-A177-3AD203B41FA5}">
                      <a16:colId xmlns:a16="http://schemas.microsoft.com/office/drawing/2014/main" val="1658187206"/>
                    </a:ext>
                  </a:extLst>
                </a:gridCol>
                <a:gridCol w="2470722">
                  <a:extLst>
                    <a:ext uri="{9D8B030D-6E8A-4147-A177-3AD203B41FA5}">
                      <a16:colId xmlns:a16="http://schemas.microsoft.com/office/drawing/2014/main" val="3320231408"/>
                    </a:ext>
                  </a:extLst>
                </a:gridCol>
              </a:tblGrid>
              <a:tr h="553522">
                <a:tc>
                  <a:txBody>
                    <a:bodyPr/>
                    <a:lstStyle/>
                    <a:p>
                      <a:pPr algn="ctr">
                        <a:lnSpc>
                          <a:spcPct val="107000"/>
                        </a:lnSpc>
                        <a:spcAft>
                          <a:spcPts val="0"/>
                        </a:spcAft>
                      </a:pPr>
                      <a:r>
                        <a:rPr lang="en-US" sz="1400">
                          <a:effectLst/>
                        </a:rPr>
                        <a:t>Data Type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1400">
                          <a:effectLst/>
                        </a:rPr>
                        <a:t>Trace Count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356837526"/>
                  </a:ext>
                </a:extLst>
              </a:tr>
              <a:tr h="553522">
                <a:tc>
                  <a:txBody>
                    <a:bodyPr/>
                    <a:lstStyle/>
                    <a:p>
                      <a:pPr algn="ctr">
                        <a:lnSpc>
                          <a:spcPct val="107000"/>
                        </a:lnSpc>
                        <a:spcAft>
                          <a:spcPts val="0"/>
                        </a:spcAft>
                      </a:pPr>
                      <a:r>
                        <a:rPr lang="en-US" sz="1400">
                          <a:effectLst/>
                        </a:rPr>
                        <a:t>Normal Training Data</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1400">
                          <a:effectLst/>
                        </a:rPr>
                        <a:t>833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109956722"/>
                  </a:ext>
                </a:extLst>
              </a:tr>
              <a:tr h="553522">
                <a:tc>
                  <a:txBody>
                    <a:bodyPr/>
                    <a:lstStyle/>
                    <a:p>
                      <a:pPr algn="ctr">
                        <a:lnSpc>
                          <a:spcPct val="107000"/>
                        </a:lnSpc>
                        <a:spcAft>
                          <a:spcPts val="0"/>
                        </a:spcAft>
                      </a:pPr>
                      <a:r>
                        <a:rPr lang="en-US" sz="1400">
                          <a:effectLst/>
                        </a:rPr>
                        <a:t>Normal Validation Data</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1400">
                          <a:effectLst/>
                        </a:rPr>
                        <a:t>4372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23726372"/>
                  </a:ext>
                </a:extLst>
              </a:tr>
              <a:tr h="553522">
                <a:tc>
                  <a:txBody>
                    <a:bodyPr/>
                    <a:lstStyle/>
                    <a:p>
                      <a:pPr algn="ctr">
                        <a:lnSpc>
                          <a:spcPct val="107000"/>
                        </a:lnSpc>
                        <a:spcAft>
                          <a:spcPts val="0"/>
                        </a:spcAft>
                      </a:pPr>
                      <a:r>
                        <a:rPr lang="en-US" sz="1400">
                          <a:effectLst/>
                        </a:rPr>
                        <a:t>Attack Data</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1400">
                          <a:effectLst/>
                        </a:rPr>
                        <a:t>10 Attacks Per Vector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257889106"/>
                  </a:ext>
                </a:extLst>
              </a:tr>
            </a:tbl>
          </a:graphicData>
        </a:graphic>
      </p:graphicFrame>
      <p:sp>
        <p:nvSpPr>
          <p:cNvPr id="5" name="TextBox 4">
            <a:extLst>
              <a:ext uri="{FF2B5EF4-FFF2-40B4-BE49-F238E27FC236}">
                <a16:creationId xmlns:a16="http://schemas.microsoft.com/office/drawing/2014/main" id="{8A3021AA-07F1-4BD9-A0B8-53DF25DA241B}"/>
              </a:ext>
            </a:extLst>
          </p:cNvPr>
          <p:cNvSpPr txBox="1"/>
          <p:nvPr/>
        </p:nvSpPr>
        <p:spPr>
          <a:xfrm>
            <a:off x="2343150" y="4629150"/>
            <a:ext cx="6838950" cy="369332"/>
          </a:xfrm>
          <a:prstGeom prst="rect">
            <a:avLst/>
          </a:prstGeom>
          <a:noFill/>
        </p:spPr>
        <p:txBody>
          <a:bodyPr wrap="square" rtlCol="0">
            <a:spAutoFit/>
          </a:bodyPr>
          <a:lstStyle/>
          <a:p>
            <a:pPr algn="ctr"/>
            <a:r>
              <a:rPr lang="en-US" i="1"/>
              <a:t>Cấu trúc bộ dữ liệu</a:t>
            </a:r>
            <a:endParaRPr lang="en-US"/>
          </a:p>
        </p:txBody>
      </p:sp>
    </p:spTree>
    <p:extLst>
      <p:ext uri="{BB962C8B-B14F-4D97-AF65-F5344CB8AC3E}">
        <p14:creationId xmlns:p14="http://schemas.microsoft.com/office/powerpoint/2010/main" val="8984835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8D5E4-7165-4BAB-95A6-5F18995CF74F}"/>
              </a:ext>
            </a:extLst>
          </p:cNvPr>
          <p:cNvSpPr>
            <a:spLocks noGrp="1"/>
          </p:cNvSpPr>
          <p:nvPr>
            <p:ph type="title"/>
          </p:nvPr>
        </p:nvSpPr>
        <p:spPr/>
        <p:txBody>
          <a:bodyPr/>
          <a:lstStyle/>
          <a:p>
            <a:r>
              <a:rPr lang="en-US"/>
              <a:t>ADFA-LD (tt)</a:t>
            </a:r>
          </a:p>
        </p:txBody>
      </p:sp>
      <p:graphicFrame>
        <p:nvGraphicFramePr>
          <p:cNvPr id="4" name="Content Placeholder 3">
            <a:extLst>
              <a:ext uri="{FF2B5EF4-FFF2-40B4-BE49-F238E27FC236}">
                <a16:creationId xmlns:a16="http://schemas.microsoft.com/office/drawing/2014/main" id="{C6F1B4AB-BBBA-4104-AF4E-FBF30F4C5459}"/>
              </a:ext>
            </a:extLst>
          </p:cNvPr>
          <p:cNvGraphicFramePr>
            <a:graphicFrameLocks noGrp="1"/>
          </p:cNvGraphicFramePr>
          <p:nvPr>
            <p:ph idx="1"/>
            <p:extLst>
              <p:ext uri="{D42A27DB-BD31-4B8C-83A1-F6EECF244321}">
                <p14:modId xmlns:p14="http://schemas.microsoft.com/office/powerpoint/2010/main" val="498172835"/>
              </p:ext>
            </p:extLst>
          </p:nvPr>
        </p:nvGraphicFramePr>
        <p:xfrm>
          <a:off x="2933700" y="1473200"/>
          <a:ext cx="4967661" cy="4351338"/>
        </p:xfrm>
        <a:graphic>
          <a:graphicData uri="http://schemas.openxmlformats.org/drawingml/2006/table">
            <a:tbl>
              <a:tblPr firstRow="1" firstCol="1" bandRow="1">
                <a:tableStyleId>{5C22544A-7EE6-4342-B048-85BDC9FD1C3A}</a:tableStyleId>
              </a:tblPr>
              <a:tblGrid>
                <a:gridCol w="1714272">
                  <a:extLst>
                    <a:ext uri="{9D8B030D-6E8A-4147-A177-3AD203B41FA5}">
                      <a16:colId xmlns:a16="http://schemas.microsoft.com/office/drawing/2014/main" val="1924270207"/>
                    </a:ext>
                  </a:extLst>
                </a:gridCol>
                <a:gridCol w="1359037">
                  <a:extLst>
                    <a:ext uri="{9D8B030D-6E8A-4147-A177-3AD203B41FA5}">
                      <a16:colId xmlns:a16="http://schemas.microsoft.com/office/drawing/2014/main" val="60200676"/>
                    </a:ext>
                  </a:extLst>
                </a:gridCol>
                <a:gridCol w="1894352">
                  <a:extLst>
                    <a:ext uri="{9D8B030D-6E8A-4147-A177-3AD203B41FA5}">
                      <a16:colId xmlns:a16="http://schemas.microsoft.com/office/drawing/2014/main" val="569698687"/>
                    </a:ext>
                  </a:extLst>
                </a:gridCol>
              </a:tblGrid>
              <a:tr h="483482">
                <a:tc>
                  <a:txBody>
                    <a:bodyPr/>
                    <a:lstStyle/>
                    <a:p>
                      <a:pPr algn="ctr">
                        <a:lnSpc>
                          <a:spcPct val="107000"/>
                        </a:lnSpc>
                        <a:spcAft>
                          <a:spcPts val="800"/>
                        </a:spcAft>
                      </a:pPr>
                      <a:r>
                        <a:rPr lang="en-US" sz="900">
                          <a:effectLst/>
                        </a:rPr>
                        <a:t>Kiểu</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54054" marR="54054" marT="0" marB="0" anchor="ctr"/>
                </a:tc>
                <a:tc>
                  <a:txBody>
                    <a:bodyPr/>
                    <a:lstStyle/>
                    <a:p>
                      <a:pPr algn="ctr">
                        <a:lnSpc>
                          <a:spcPct val="107000"/>
                        </a:lnSpc>
                        <a:spcAft>
                          <a:spcPts val="800"/>
                        </a:spcAft>
                      </a:pPr>
                      <a:r>
                        <a:rPr lang="en-US" sz="900">
                          <a:effectLst/>
                        </a:rPr>
                        <a:t>Số bản ghi</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54054" marR="54054" marT="0" marB="0" anchor="ctr"/>
                </a:tc>
                <a:tc>
                  <a:txBody>
                    <a:bodyPr/>
                    <a:lstStyle/>
                    <a:p>
                      <a:pPr algn="ctr">
                        <a:lnSpc>
                          <a:spcPct val="107000"/>
                        </a:lnSpc>
                        <a:spcAft>
                          <a:spcPts val="800"/>
                        </a:spcAft>
                      </a:pPr>
                      <a:r>
                        <a:rPr lang="en-US" sz="900">
                          <a:effectLst/>
                        </a:rPr>
                        <a:t>Nhãn</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54054" marR="54054" marT="0" marB="0" anchor="ctr"/>
                </a:tc>
                <a:extLst>
                  <a:ext uri="{0D108BD9-81ED-4DB2-BD59-A6C34878D82A}">
                    <a16:rowId xmlns:a16="http://schemas.microsoft.com/office/drawing/2014/main" val="3883711926"/>
                  </a:ext>
                </a:extLst>
              </a:tr>
              <a:tr h="483482">
                <a:tc>
                  <a:txBody>
                    <a:bodyPr/>
                    <a:lstStyle/>
                    <a:p>
                      <a:pPr algn="ctr">
                        <a:lnSpc>
                          <a:spcPct val="107000"/>
                        </a:lnSpc>
                        <a:spcAft>
                          <a:spcPts val="800"/>
                        </a:spcAft>
                      </a:pPr>
                      <a:r>
                        <a:rPr lang="en-US" sz="900">
                          <a:effectLst/>
                        </a:rPr>
                        <a:t>Huấn luyện</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54054" marR="54054" marT="0" marB="0" anchor="ctr"/>
                </a:tc>
                <a:tc>
                  <a:txBody>
                    <a:bodyPr/>
                    <a:lstStyle/>
                    <a:p>
                      <a:pPr algn="ctr">
                        <a:lnSpc>
                          <a:spcPct val="107000"/>
                        </a:lnSpc>
                        <a:spcAft>
                          <a:spcPts val="800"/>
                        </a:spcAft>
                      </a:pPr>
                      <a:r>
                        <a:rPr lang="en-US" sz="900">
                          <a:effectLst/>
                        </a:rPr>
                        <a:t>833</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54054" marR="54054" marT="0" marB="0" anchor="ctr"/>
                </a:tc>
                <a:tc>
                  <a:txBody>
                    <a:bodyPr/>
                    <a:lstStyle/>
                    <a:p>
                      <a:pPr algn="ctr">
                        <a:lnSpc>
                          <a:spcPct val="107000"/>
                        </a:lnSpc>
                        <a:spcAft>
                          <a:spcPts val="800"/>
                        </a:spcAft>
                      </a:pPr>
                      <a:r>
                        <a:rPr lang="en-US" sz="900">
                          <a:effectLst/>
                        </a:rPr>
                        <a:t>Normal</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54054" marR="54054" marT="0" marB="0" anchor="ctr"/>
                </a:tc>
                <a:extLst>
                  <a:ext uri="{0D108BD9-81ED-4DB2-BD59-A6C34878D82A}">
                    <a16:rowId xmlns:a16="http://schemas.microsoft.com/office/drawing/2014/main" val="3998148615"/>
                  </a:ext>
                </a:extLst>
              </a:tr>
              <a:tr h="483482">
                <a:tc>
                  <a:txBody>
                    <a:bodyPr/>
                    <a:lstStyle/>
                    <a:p>
                      <a:pPr algn="ctr">
                        <a:lnSpc>
                          <a:spcPct val="107000"/>
                        </a:lnSpc>
                        <a:spcAft>
                          <a:spcPts val="800"/>
                        </a:spcAft>
                      </a:pPr>
                      <a:r>
                        <a:rPr lang="en-US" sz="900">
                          <a:effectLst/>
                        </a:rPr>
                        <a:t>Xác thực</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54054" marR="54054" marT="0" marB="0" anchor="ctr"/>
                </a:tc>
                <a:tc>
                  <a:txBody>
                    <a:bodyPr/>
                    <a:lstStyle/>
                    <a:p>
                      <a:pPr algn="ctr">
                        <a:lnSpc>
                          <a:spcPct val="107000"/>
                        </a:lnSpc>
                        <a:spcAft>
                          <a:spcPts val="800"/>
                        </a:spcAft>
                      </a:pPr>
                      <a:r>
                        <a:rPr lang="en-US" sz="900">
                          <a:effectLst/>
                        </a:rPr>
                        <a:t>4372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54054" marR="54054" marT="0" marB="0" anchor="ctr"/>
                </a:tc>
                <a:tc>
                  <a:txBody>
                    <a:bodyPr/>
                    <a:lstStyle/>
                    <a:p>
                      <a:pPr algn="ctr">
                        <a:lnSpc>
                          <a:spcPct val="107000"/>
                        </a:lnSpc>
                        <a:spcAft>
                          <a:spcPts val="800"/>
                        </a:spcAft>
                      </a:pPr>
                      <a:r>
                        <a:rPr lang="en-US" sz="900">
                          <a:effectLst/>
                        </a:rPr>
                        <a:t>Normal</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54054" marR="54054" marT="0" marB="0" anchor="ctr"/>
                </a:tc>
                <a:extLst>
                  <a:ext uri="{0D108BD9-81ED-4DB2-BD59-A6C34878D82A}">
                    <a16:rowId xmlns:a16="http://schemas.microsoft.com/office/drawing/2014/main" val="2953781093"/>
                  </a:ext>
                </a:extLst>
              </a:tr>
              <a:tr h="483482">
                <a:tc>
                  <a:txBody>
                    <a:bodyPr/>
                    <a:lstStyle/>
                    <a:p>
                      <a:pPr algn="ctr">
                        <a:lnSpc>
                          <a:spcPct val="107000"/>
                        </a:lnSpc>
                        <a:spcAft>
                          <a:spcPts val="800"/>
                        </a:spcAft>
                      </a:pPr>
                      <a:r>
                        <a:rPr lang="en-US" sz="900">
                          <a:effectLst/>
                        </a:rPr>
                        <a:t>Hydra-FTP</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54054" marR="54054" marT="0" marB="0" anchor="ctr"/>
                </a:tc>
                <a:tc>
                  <a:txBody>
                    <a:bodyPr/>
                    <a:lstStyle/>
                    <a:p>
                      <a:pPr algn="ctr">
                        <a:lnSpc>
                          <a:spcPct val="107000"/>
                        </a:lnSpc>
                        <a:spcAft>
                          <a:spcPts val="800"/>
                        </a:spcAft>
                      </a:pPr>
                      <a:r>
                        <a:rPr lang="en-US" sz="900">
                          <a:effectLst/>
                        </a:rPr>
                        <a:t>162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54054" marR="54054" marT="0" marB="0" anchor="ctr"/>
                </a:tc>
                <a:tc>
                  <a:txBody>
                    <a:bodyPr/>
                    <a:lstStyle/>
                    <a:p>
                      <a:pPr algn="ctr">
                        <a:lnSpc>
                          <a:spcPct val="107000"/>
                        </a:lnSpc>
                        <a:spcAft>
                          <a:spcPts val="800"/>
                        </a:spcAft>
                      </a:pPr>
                      <a:r>
                        <a:rPr lang="en-US" sz="900">
                          <a:effectLst/>
                        </a:rPr>
                        <a:t>Attack</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54054" marR="54054" marT="0" marB="0" anchor="ctr"/>
                </a:tc>
                <a:extLst>
                  <a:ext uri="{0D108BD9-81ED-4DB2-BD59-A6C34878D82A}">
                    <a16:rowId xmlns:a16="http://schemas.microsoft.com/office/drawing/2014/main" val="944952125"/>
                  </a:ext>
                </a:extLst>
              </a:tr>
              <a:tr h="483482">
                <a:tc>
                  <a:txBody>
                    <a:bodyPr/>
                    <a:lstStyle/>
                    <a:p>
                      <a:pPr algn="ctr">
                        <a:lnSpc>
                          <a:spcPct val="107000"/>
                        </a:lnSpc>
                        <a:spcAft>
                          <a:spcPts val="800"/>
                        </a:spcAft>
                      </a:pPr>
                      <a:r>
                        <a:rPr lang="en-US" sz="900">
                          <a:effectLst/>
                        </a:rPr>
                        <a:t>Hydra-SSH</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54054" marR="54054" marT="0" marB="0" anchor="ctr"/>
                </a:tc>
                <a:tc>
                  <a:txBody>
                    <a:bodyPr/>
                    <a:lstStyle/>
                    <a:p>
                      <a:pPr algn="ctr">
                        <a:lnSpc>
                          <a:spcPct val="107000"/>
                        </a:lnSpc>
                        <a:spcAft>
                          <a:spcPts val="800"/>
                        </a:spcAft>
                      </a:pPr>
                      <a:r>
                        <a:rPr lang="en-US" sz="900">
                          <a:effectLst/>
                        </a:rPr>
                        <a:t>148</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54054" marR="54054" marT="0" marB="0" anchor="ctr"/>
                </a:tc>
                <a:tc>
                  <a:txBody>
                    <a:bodyPr/>
                    <a:lstStyle/>
                    <a:p>
                      <a:pPr algn="ctr">
                        <a:lnSpc>
                          <a:spcPct val="107000"/>
                        </a:lnSpc>
                        <a:spcAft>
                          <a:spcPts val="800"/>
                        </a:spcAft>
                      </a:pPr>
                      <a:r>
                        <a:rPr lang="en-US" sz="900">
                          <a:effectLst/>
                        </a:rPr>
                        <a:t>Attack</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54054" marR="54054" marT="0" marB="0" anchor="ctr"/>
                </a:tc>
                <a:extLst>
                  <a:ext uri="{0D108BD9-81ED-4DB2-BD59-A6C34878D82A}">
                    <a16:rowId xmlns:a16="http://schemas.microsoft.com/office/drawing/2014/main" val="623664422"/>
                  </a:ext>
                </a:extLst>
              </a:tr>
              <a:tr h="483482">
                <a:tc>
                  <a:txBody>
                    <a:bodyPr/>
                    <a:lstStyle/>
                    <a:p>
                      <a:pPr algn="ctr">
                        <a:lnSpc>
                          <a:spcPct val="107000"/>
                        </a:lnSpc>
                        <a:spcAft>
                          <a:spcPts val="800"/>
                        </a:spcAft>
                      </a:pPr>
                      <a:r>
                        <a:rPr lang="en-US" sz="900">
                          <a:effectLst/>
                        </a:rPr>
                        <a:t>Adduser</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54054" marR="54054" marT="0" marB="0" anchor="ctr"/>
                </a:tc>
                <a:tc>
                  <a:txBody>
                    <a:bodyPr/>
                    <a:lstStyle/>
                    <a:p>
                      <a:pPr algn="ctr">
                        <a:lnSpc>
                          <a:spcPct val="107000"/>
                        </a:lnSpc>
                        <a:spcAft>
                          <a:spcPts val="800"/>
                        </a:spcAft>
                      </a:pPr>
                      <a:r>
                        <a:rPr lang="en-US" sz="900">
                          <a:effectLst/>
                        </a:rPr>
                        <a:t>91</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54054" marR="54054" marT="0" marB="0" anchor="ctr"/>
                </a:tc>
                <a:tc>
                  <a:txBody>
                    <a:bodyPr/>
                    <a:lstStyle/>
                    <a:p>
                      <a:pPr algn="ctr">
                        <a:lnSpc>
                          <a:spcPct val="107000"/>
                        </a:lnSpc>
                        <a:spcAft>
                          <a:spcPts val="800"/>
                        </a:spcAft>
                      </a:pPr>
                      <a:r>
                        <a:rPr lang="en-US" sz="900">
                          <a:effectLst/>
                        </a:rPr>
                        <a:t>Attack</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54054" marR="54054" marT="0" marB="0" anchor="ctr"/>
                </a:tc>
                <a:extLst>
                  <a:ext uri="{0D108BD9-81ED-4DB2-BD59-A6C34878D82A}">
                    <a16:rowId xmlns:a16="http://schemas.microsoft.com/office/drawing/2014/main" val="3741479976"/>
                  </a:ext>
                </a:extLst>
              </a:tr>
              <a:tr h="483482">
                <a:tc>
                  <a:txBody>
                    <a:bodyPr/>
                    <a:lstStyle/>
                    <a:p>
                      <a:pPr algn="ctr">
                        <a:lnSpc>
                          <a:spcPct val="107000"/>
                        </a:lnSpc>
                        <a:spcAft>
                          <a:spcPts val="800"/>
                        </a:spcAft>
                      </a:pPr>
                      <a:r>
                        <a:rPr lang="en-US" sz="900">
                          <a:effectLst/>
                        </a:rPr>
                        <a:t>Java-Meterpreter</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54054" marR="54054" marT="0" marB="0" anchor="ctr"/>
                </a:tc>
                <a:tc>
                  <a:txBody>
                    <a:bodyPr/>
                    <a:lstStyle/>
                    <a:p>
                      <a:pPr algn="ctr">
                        <a:lnSpc>
                          <a:spcPct val="107000"/>
                        </a:lnSpc>
                        <a:spcAft>
                          <a:spcPts val="800"/>
                        </a:spcAft>
                      </a:pPr>
                      <a:r>
                        <a:rPr lang="en-US" sz="900">
                          <a:effectLst/>
                        </a:rPr>
                        <a:t>125</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54054" marR="54054" marT="0" marB="0" anchor="ctr"/>
                </a:tc>
                <a:tc>
                  <a:txBody>
                    <a:bodyPr/>
                    <a:lstStyle/>
                    <a:p>
                      <a:pPr algn="ctr">
                        <a:lnSpc>
                          <a:spcPct val="107000"/>
                        </a:lnSpc>
                        <a:spcAft>
                          <a:spcPts val="800"/>
                        </a:spcAft>
                      </a:pPr>
                      <a:r>
                        <a:rPr lang="en-US" sz="900">
                          <a:effectLst/>
                        </a:rPr>
                        <a:t>Attack</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54054" marR="54054" marT="0" marB="0" anchor="ctr"/>
                </a:tc>
                <a:extLst>
                  <a:ext uri="{0D108BD9-81ED-4DB2-BD59-A6C34878D82A}">
                    <a16:rowId xmlns:a16="http://schemas.microsoft.com/office/drawing/2014/main" val="2644189927"/>
                  </a:ext>
                </a:extLst>
              </a:tr>
              <a:tr h="483482">
                <a:tc>
                  <a:txBody>
                    <a:bodyPr/>
                    <a:lstStyle/>
                    <a:p>
                      <a:pPr algn="ctr">
                        <a:lnSpc>
                          <a:spcPct val="107000"/>
                        </a:lnSpc>
                        <a:spcAft>
                          <a:spcPts val="800"/>
                        </a:spcAft>
                      </a:pPr>
                      <a:r>
                        <a:rPr lang="en-US" sz="900">
                          <a:effectLst/>
                        </a:rPr>
                        <a:t>Meterpreter</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54054" marR="54054" marT="0" marB="0" anchor="ctr"/>
                </a:tc>
                <a:tc>
                  <a:txBody>
                    <a:bodyPr/>
                    <a:lstStyle/>
                    <a:p>
                      <a:pPr algn="ctr">
                        <a:lnSpc>
                          <a:spcPct val="107000"/>
                        </a:lnSpc>
                        <a:spcAft>
                          <a:spcPts val="800"/>
                        </a:spcAft>
                      </a:pPr>
                      <a:r>
                        <a:rPr lang="en-US" sz="900">
                          <a:effectLst/>
                        </a:rPr>
                        <a:t>75</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54054" marR="54054" marT="0" marB="0" anchor="ctr"/>
                </a:tc>
                <a:tc>
                  <a:txBody>
                    <a:bodyPr/>
                    <a:lstStyle/>
                    <a:p>
                      <a:pPr algn="ctr">
                        <a:lnSpc>
                          <a:spcPct val="107000"/>
                        </a:lnSpc>
                        <a:spcAft>
                          <a:spcPts val="800"/>
                        </a:spcAft>
                      </a:pPr>
                      <a:r>
                        <a:rPr lang="en-US" sz="900">
                          <a:effectLst/>
                        </a:rPr>
                        <a:t>Attack</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54054" marR="54054" marT="0" marB="0" anchor="ctr"/>
                </a:tc>
                <a:extLst>
                  <a:ext uri="{0D108BD9-81ED-4DB2-BD59-A6C34878D82A}">
                    <a16:rowId xmlns:a16="http://schemas.microsoft.com/office/drawing/2014/main" val="2745131235"/>
                  </a:ext>
                </a:extLst>
              </a:tr>
              <a:tr h="483482">
                <a:tc>
                  <a:txBody>
                    <a:bodyPr/>
                    <a:lstStyle/>
                    <a:p>
                      <a:pPr algn="ctr">
                        <a:lnSpc>
                          <a:spcPct val="107000"/>
                        </a:lnSpc>
                        <a:spcAft>
                          <a:spcPts val="800"/>
                        </a:spcAft>
                      </a:pPr>
                      <a:r>
                        <a:rPr lang="en-US" sz="900">
                          <a:effectLst/>
                        </a:rPr>
                        <a:t>Webshell</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54054" marR="54054" marT="0" marB="0" anchor="ctr"/>
                </a:tc>
                <a:tc>
                  <a:txBody>
                    <a:bodyPr/>
                    <a:lstStyle/>
                    <a:p>
                      <a:pPr algn="ctr">
                        <a:lnSpc>
                          <a:spcPct val="107000"/>
                        </a:lnSpc>
                        <a:spcAft>
                          <a:spcPts val="800"/>
                        </a:spcAft>
                      </a:pPr>
                      <a:r>
                        <a:rPr lang="en-US" sz="900">
                          <a:effectLst/>
                        </a:rPr>
                        <a:t>118</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54054" marR="54054" marT="0" marB="0" anchor="ctr"/>
                </a:tc>
                <a:tc>
                  <a:txBody>
                    <a:bodyPr/>
                    <a:lstStyle/>
                    <a:p>
                      <a:pPr algn="ctr">
                        <a:lnSpc>
                          <a:spcPct val="107000"/>
                        </a:lnSpc>
                        <a:spcAft>
                          <a:spcPts val="800"/>
                        </a:spcAft>
                      </a:pPr>
                      <a:r>
                        <a:rPr lang="en-US" sz="900">
                          <a:effectLst/>
                        </a:rPr>
                        <a:t>Attack</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54054" marR="54054" marT="0" marB="0" anchor="ctr"/>
                </a:tc>
                <a:extLst>
                  <a:ext uri="{0D108BD9-81ED-4DB2-BD59-A6C34878D82A}">
                    <a16:rowId xmlns:a16="http://schemas.microsoft.com/office/drawing/2014/main" val="770397384"/>
                  </a:ext>
                </a:extLst>
              </a:tr>
            </a:tbl>
          </a:graphicData>
        </a:graphic>
      </p:graphicFrame>
      <p:sp>
        <p:nvSpPr>
          <p:cNvPr id="6" name="Rectangle 5">
            <a:extLst>
              <a:ext uri="{FF2B5EF4-FFF2-40B4-BE49-F238E27FC236}">
                <a16:creationId xmlns:a16="http://schemas.microsoft.com/office/drawing/2014/main" id="{C7F09CE0-4A9E-4F60-97E8-7CF92FE1FB4F}"/>
              </a:ext>
            </a:extLst>
          </p:cNvPr>
          <p:cNvSpPr/>
          <p:nvPr/>
        </p:nvSpPr>
        <p:spPr>
          <a:xfrm>
            <a:off x="2933700" y="6117323"/>
            <a:ext cx="4594766" cy="375552"/>
          </a:xfrm>
          <a:prstGeom prst="rect">
            <a:avLst/>
          </a:prstGeom>
        </p:spPr>
        <p:txBody>
          <a:bodyPr wrap="square">
            <a:spAutoFit/>
          </a:bodyPr>
          <a:lstStyle/>
          <a:p>
            <a:pPr algn="ctr">
              <a:lnSpc>
                <a:spcPct val="107000"/>
              </a:lnSpc>
              <a:spcAft>
                <a:spcPts val="800"/>
              </a:spcAft>
            </a:pPr>
            <a:r>
              <a:rPr lang="en-US" i="1">
                <a:latin typeface="Calibri" panose="020F0502020204030204" pitchFamily="34" charset="0"/>
                <a:ea typeface="Calibri" panose="020F0502020204030204" pitchFamily="34" charset="0"/>
                <a:cs typeface="Times New Roman" panose="02020603050405020304" pitchFamily="18" charset="0"/>
              </a:rPr>
              <a:t>Chi tiết tập dữ liệu ADFA – LD</a:t>
            </a:r>
            <a:endParaRPr lang="en-US">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680567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734172-94DD-405E-9EE7-49CA2A7D64C1}"/>
              </a:ext>
            </a:extLst>
          </p:cNvPr>
          <p:cNvSpPr>
            <a:spLocks noGrp="1"/>
          </p:cNvSpPr>
          <p:nvPr>
            <p:ph type="title"/>
          </p:nvPr>
        </p:nvSpPr>
        <p:spPr/>
        <p:txBody>
          <a:bodyPr/>
          <a:lstStyle/>
          <a:p>
            <a:r>
              <a:rPr lang="en-US"/>
              <a:t>Bố cục của Luận văn</a:t>
            </a:r>
            <a:br>
              <a:rPr lang="en-US"/>
            </a:br>
            <a:endParaRPr lang="en-US"/>
          </a:p>
        </p:txBody>
      </p:sp>
      <p:sp>
        <p:nvSpPr>
          <p:cNvPr id="3" name="Content Placeholder 2">
            <a:extLst>
              <a:ext uri="{FF2B5EF4-FFF2-40B4-BE49-F238E27FC236}">
                <a16:creationId xmlns:a16="http://schemas.microsoft.com/office/drawing/2014/main" id="{64A9CC35-59EA-4740-B517-2C89877D1B40}"/>
              </a:ext>
            </a:extLst>
          </p:cNvPr>
          <p:cNvSpPr>
            <a:spLocks noGrp="1"/>
          </p:cNvSpPr>
          <p:nvPr>
            <p:ph idx="1"/>
          </p:nvPr>
        </p:nvSpPr>
        <p:spPr/>
        <p:txBody>
          <a:bodyPr/>
          <a:lstStyle/>
          <a:p>
            <a:pPr lvl="1"/>
            <a:r>
              <a:rPr lang="en-US" b="1"/>
              <a:t>Chương 1 - Tổng quan về tình hình an ninh mạng</a:t>
            </a:r>
            <a:r>
              <a:rPr lang="en-US"/>
              <a:t>: Giới thiệu tổng quan về tình hình an ninh mạng tại Việt nam và trên thế giới. Giới thiệu về hệ thống IDS, bao gồm HIDS và NIDS.</a:t>
            </a:r>
          </a:p>
          <a:p>
            <a:pPr lvl="1"/>
            <a:r>
              <a:rPr lang="en-US" b="1"/>
              <a:t>Chương 2 - Cơ sở lý thuyết</a:t>
            </a:r>
            <a:r>
              <a:rPr lang="en-US"/>
              <a:t>: Trình bày các cơ sở về lý thuyết của mạng neuron, mạng RNN, LSTM, đồng thời cũng trình bày về mô hình xử lý ngôn ngữ tự nhiên và Sentiment Analysis.</a:t>
            </a:r>
          </a:p>
          <a:p>
            <a:pPr lvl="1"/>
            <a:r>
              <a:rPr lang="en-US" b="1"/>
              <a:t>Chương 3 - Cài đặt, Thử nghiệm và Đánh giá</a:t>
            </a:r>
            <a:r>
              <a:rPr lang="en-US"/>
              <a:t>: Trình bày mô hình đề xuất, các tham số và kết quả thực nghiệm của LSTM, đưa ra kết quả đánh giá.</a:t>
            </a:r>
          </a:p>
          <a:p>
            <a:endParaRPr lang="en-US"/>
          </a:p>
        </p:txBody>
      </p:sp>
    </p:spTree>
    <p:extLst>
      <p:ext uri="{BB962C8B-B14F-4D97-AF65-F5344CB8AC3E}">
        <p14:creationId xmlns:p14="http://schemas.microsoft.com/office/powerpoint/2010/main" val="39848544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37455-F8A4-4C76-B0FE-0AA06EA69B13}"/>
              </a:ext>
            </a:extLst>
          </p:cNvPr>
          <p:cNvSpPr>
            <a:spLocks noGrp="1"/>
          </p:cNvSpPr>
          <p:nvPr>
            <p:ph type="title"/>
          </p:nvPr>
        </p:nvSpPr>
        <p:spPr/>
        <p:txBody>
          <a:bodyPr/>
          <a:lstStyle/>
          <a:p>
            <a:r>
              <a:rPr lang="en-US" b="1"/>
              <a:t>6. Mô hình đề xuất</a:t>
            </a:r>
            <a:endParaRPr lang="en-US"/>
          </a:p>
        </p:txBody>
      </p:sp>
      <p:pic>
        <p:nvPicPr>
          <p:cNvPr id="4" name="Content Placeholder 3">
            <a:extLst>
              <a:ext uri="{FF2B5EF4-FFF2-40B4-BE49-F238E27FC236}">
                <a16:creationId xmlns:a16="http://schemas.microsoft.com/office/drawing/2014/main" id="{49394CD6-F967-4281-B365-0BB027FC2E3F}"/>
              </a:ext>
            </a:extLst>
          </p:cNvPr>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081415" y="1558925"/>
            <a:ext cx="4771869" cy="4351338"/>
          </a:xfrm>
          <a:prstGeom prst="rect">
            <a:avLst/>
          </a:prstGeom>
          <a:noFill/>
          <a:ln>
            <a:noFill/>
          </a:ln>
        </p:spPr>
      </p:pic>
    </p:spTree>
    <p:extLst>
      <p:ext uri="{BB962C8B-B14F-4D97-AF65-F5344CB8AC3E}">
        <p14:creationId xmlns:p14="http://schemas.microsoft.com/office/powerpoint/2010/main" val="17095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3A281-93FA-4AD8-95D1-1374404FE480}"/>
              </a:ext>
            </a:extLst>
          </p:cNvPr>
          <p:cNvSpPr>
            <a:spLocks noGrp="1"/>
          </p:cNvSpPr>
          <p:nvPr>
            <p:ph type="title"/>
          </p:nvPr>
        </p:nvSpPr>
        <p:spPr/>
        <p:txBody>
          <a:bodyPr/>
          <a:lstStyle/>
          <a:p>
            <a:r>
              <a:rPr lang="en-US"/>
              <a:t> Mạng LSTM để thực hiện Sentiment Analysis</a:t>
            </a:r>
          </a:p>
        </p:txBody>
      </p:sp>
      <p:pic>
        <p:nvPicPr>
          <p:cNvPr id="4" name="Content Placeholder 3">
            <a:extLst>
              <a:ext uri="{FF2B5EF4-FFF2-40B4-BE49-F238E27FC236}">
                <a16:creationId xmlns:a16="http://schemas.microsoft.com/office/drawing/2014/main" id="{1B1475D7-CBA0-4369-89D0-4A3CAE41AF65}"/>
              </a:ext>
            </a:extLst>
          </p:cNvPr>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552239" y="1901768"/>
            <a:ext cx="6086936" cy="2879781"/>
          </a:xfrm>
          <a:prstGeom prst="rect">
            <a:avLst/>
          </a:prstGeom>
          <a:noFill/>
          <a:ln>
            <a:noFill/>
          </a:ln>
        </p:spPr>
      </p:pic>
    </p:spTree>
    <p:extLst>
      <p:ext uri="{BB962C8B-B14F-4D97-AF65-F5344CB8AC3E}">
        <p14:creationId xmlns:p14="http://schemas.microsoft.com/office/powerpoint/2010/main" val="12859609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264803-09B6-4DFD-8B4D-5B3237F100E8}"/>
              </a:ext>
            </a:extLst>
          </p:cNvPr>
          <p:cNvSpPr>
            <a:spLocks noGrp="1"/>
          </p:cNvSpPr>
          <p:nvPr>
            <p:ph type="title"/>
          </p:nvPr>
        </p:nvSpPr>
        <p:spPr/>
        <p:txBody>
          <a:bodyPr/>
          <a:lstStyle/>
          <a:p>
            <a:r>
              <a:rPr lang="en-US"/>
              <a:t>Kết quả</a:t>
            </a:r>
          </a:p>
        </p:txBody>
      </p:sp>
      <p:pic>
        <p:nvPicPr>
          <p:cNvPr id="4" name="Content Placeholder 3">
            <a:extLst>
              <a:ext uri="{FF2B5EF4-FFF2-40B4-BE49-F238E27FC236}">
                <a16:creationId xmlns:a16="http://schemas.microsoft.com/office/drawing/2014/main" id="{89D1DB25-745D-4F49-9369-79E9BDAB80C6}"/>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48172" y="1434119"/>
            <a:ext cx="4909903" cy="3528406"/>
          </a:xfrm>
          <a:prstGeom prst="rect">
            <a:avLst/>
          </a:prstGeom>
          <a:noFill/>
          <a:ln>
            <a:noFill/>
          </a:ln>
        </p:spPr>
      </p:pic>
      <p:sp>
        <p:nvSpPr>
          <p:cNvPr id="5" name="TextBox 4">
            <a:extLst>
              <a:ext uri="{FF2B5EF4-FFF2-40B4-BE49-F238E27FC236}">
                <a16:creationId xmlns:a16="http://schemas.microsoft.com/office/drawing/2014/main" id="{F41112A8-AE80-48D7-8EC0-1E7CE3A27843}"/>
              </a:ext>
            </a:extLst>
          </p:cNvPr>
          <p:cNvSpPr txBox="1"/>
          <p:nvPr/>
        </p:nvSpPr>
        <p:spPr>
          <a:xfrm>
            <a:off x="2790825" y="5295900"/>
            <a:ext cx="4600575" cy="369332"/>
          </a:xfrm>
          <a:prstGeom prst="rect">
            <a:avLst/>
          </a:prstGeom>
          <a:noFill/>
        </p:spPr>
        <p:txBody>
          <a:bodyPr wrap="square" rtlCol="0">
            <a:spAutoFit/>
          </a:bodyPr>
          <a:lstStyle/>
          <a:p>
            <a:pPr algn="ctr"/>
            <a:r>
              <a:rPr lang="en-US" i="1"/>
              <a:t>ADFA-LD ROC Curve</a:t>
            </a:r>
            <a:endParaRPr lang="en-US"/>
          </a:p>
        </p:txBody>
      </p:sp>
    </p:spTree>
    <p:extLst>
      <p:ext uri="{BB962C8B-B14F-4D97-AF65-F5344CB8AC3E}">
        <p14:creationId xmlns:p14="http://schemas.microsoft.com/office/powerpoint/2010/main" val="27426058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833DD9-90CA-41E3-B68E-4E91FC85A7B0}"/>
              </a:ext>
            </a:extLst>
          </p:cNvPr>
          <p:cNvSpPr>
            <a:spLocks noGrp="1"/>
          </p:cNvSpPr>
          <p:nvPr>
            <p:ph type="title"/>
          </p:nvPr>
        </p:nvSpPr>
        <p:spPr/>
        <p:txBody>
          <a:bodyPr/>
          <a:lstStyle/>
          <a:p>
            <a:r>
              <a:rPr lang="en-US" b="1"/>
              <a:t>7. Kết luận và khuyến nghị</a:t>
            </a:r>
            <a:endParaRPr lang="en-US"/>
          </a:p>
        </p:txBody>
      </p:sp>
      <p:sp>
        <p:nvSpPr>
          <p:cNvPr id="3" name="Content Placeholder 2">
            <a:extLst>
              <a:ext uri="{FF2B5EF4-FFF2-40B4-BE49-F238E27FC236}">
                <a16:creationId xmlns:a16="http://schemas.microsoft.com/office/drawing/2014/main" id="{7514D4F6-C86A-48BE-B97E-853A7E9FB8A4}"/>
              </a:ext>
            </a:extLst>
          </p:cNvPr>
          <p:cNvSpPr>
            <a:spLocks noGrp="1"/>
          </p:cNvSpPr>
          <p:nvPr>
            <p:ph idx="1"/>
          </p:nvPr>
        </p:nvSpPr>
        <p:spPr/>
        <p:txBody>
          <a:bodyPr/>
          <a:lstStyle/>
          <a:p>
            <a:r>
              <a:rPr lang="en-US"/>
              <a:t> Kết luận:</a:t>
            </a:r>
          </a:p>
          <a:p>
            <a:r>
              <a:rPr lang="en-US"/>
              <a:t> Khuyến nghị:</a:t>
            </a:r>
          </a:p>
          <a:p>
            <a:endParaRPr lang="en-US"/>
          </a:p>
        </p:txBody>
      </p:sp>
    </p:spTree>
    <p:extLst>
      <p:ext uri="{BB962C8B-B14F-4D97-AF65-F5344CB8AC3E}">
        <p14:creationId xmlns:p14="http://schemas.microsoft.com/office/powerpoint/2010/main" val="15941653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1BB79D-E083-48A0-93C9-2488A5201D07}"/>
              </a:ext>
            </a:extLst>
          </p:cNvPr>
          <p:cNvSpPr>
            <a:spLocks noGrp="1"/>
          </p:cNvSpPr>
          <p:nvPr>
            <p:ph type="title"/>
          </p:nvPr>
        </p:nvSpPr>
        <p:spPr/>
        <p:txBody>
          <a:bodyPr/>
          <a:lstStyle/>
          <a:p>
            <a:r>
              <a:rPr lang="en-US"/>
              <a:t>Lời cám ơn</a:t>
            </a:r>
          </a:p>
        </p:txBody>
      </p:sp>
      <p:sp>
        <p:nvSpPr>
          <p:cNvPr id="3" name="Content Placeholder 2">
            <a:extLst>
              <a:ext uri="{FF2B5EF4-FFF2-40B4-BE49-F238E27FC236}">
                <a16:creationId xmlns:a16="http://schemas.microsoft.com/office/drawing/2014/main" id="{9DD72100-9FE2-41D3-96D3-CCB88EAC69D2}"/>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4203542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E42021-9F22-4FE4-8D32-DDEFA2FF4A6F}"/>
              </a:ext>
            </a:extLst>
          </p:cNvPr>
          <p:cNvSpPr>
            <a:spLocks noGrp="1"/>
          </p:cNvSpPr>
          <p:nvPr>
            <p:ph type="title"/>
          </p:nvPr>
        </p:nvSpPr>
        <p:spPr/>
        <p:txBody>
          <a:bodyPr/>
          <a:lstStyle/>
          <a:p>
            <a:r>
              <a:rPr lang="en-US"/>
              <a:t>Nội dung chính</a:t>
            </a:r>
            <a:br>
              <a:rPr lang="en-US"/>
            </a:br>
            <a:endParaRPr lang="en-US"/>
          </a:p>
        </p:txBody>
      </p:sp>
      <p:sp>
        <p:nvSpPr>
          <p:cNvPr id="3" name="Content Placeholder 2">
            <a:extLst>
              <a:ext uri="{FF2B5EF4-FFF2-40B4-BE49-F238E27FC236}">
                <a16:creationId xmlns:a16="http://schemas.microsoft.com/office/drawing/2014/main" id="{86940C5C-8C01-4181-B78F-4CBEC5DAE9E3}"/>
              </a:ext>
            </a:extLst>
          </p:cNvPr>
          <p:cNvSpPr>
            <a:spLocks noGrp="1"/>
          </p:cNvSpPr>
          <p:nvPr>
            <p:ph idx="1"/>
          </p:nvPr>
        </p:nvSpPr>
        <p:spPr/>
        <p:txBody>
          <a:bodyPr/>
          <a:lstStyle/>
          <a:p>
            <a:r>
              <a:rPr lang="en-US"/>
              <a:t>1. 	Tình hình an ninh mạng Việt Nam &amp; thế giới.</a:t>
            </a:r>
          </a:p>
          <a:p>
            <a:r>
              <a:rPr lang="en-US"/>
              <a:t>2. 	Mạng neuron nhân tạo.</a:t>
            </a:r>
          </a:p>
          <a:p>
            <a:r>
              <a:rPr lang="en-US"/>
              <a:t>3. 	Mạng RNN và LSTM.</a:t>
            </a:r>
          </a:p>
          <a:p>
            <a:r>
              <a:rPr lang="en-US"/>
              <a:t>4. 	Ứng dụng Deep Learning trong Xử lý ngôn ngữ tự nhiên.</a:t>
            </a:r>
          </a:p>
          <a:p>
            <a:r>
              <a:rPr lang="en-US"/>
              <a:t>5. 	ADFA-LD</a:t>
            </a:r>
          </a:p>
          <a:p>
            <a:r>
              <a:rPr lang="en-US"/>
              <a:t>6. 	Mô hình đề xuất.</a:t>
            </a:r>
          </a:p>
          <a:p>
            <a:r>
              <a:rPr lang="en-US"/>
              <a:t>7. 	Kết luận và khuyến nghị.</a:t>
            </a:r>
          </a:p>
          <a:p>
            <a:endParaRPr lang="en-US"/>
          </a:p>
        </p:txBody>
      </p:sp>
    </p:spTree>
    <p:extLst>
      <p:ext uri="{BB962C8B-B14F-4D97-AF65-F5344CB8AC3E}">
        <p14:creationId xmlns:p14="http://schemas.microsoft.com/office/powerpoint/2010/main" val="23963371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5873D-B483-469C-B547-6EBF09BA48CB}"/>
              </a:ext>
            </a:extLst>
          </p:cNvPr>
          <p:cNvSpPr>
            <a:spLocks noGrp="1"/>
          </p:cNvSpPr>
          <p:nvPr>
            <p:ph type="title"/>
          </p:nvPr>
        </p:nvSpPr>
        <p:spPr/>
        <p:txBody>
          <a:bodyPr>
            <a:normAutofit/>
          </a:bodyPr>
          <a:lstStyle/>
          <a:p>
            <a:r>
              <a:rPr lang="en-US" b="1"/>
              <a:t>1. Tình hình an ninh mạng Việt Nam và thế giới</a:t>
            </a:r>
            <a:endParaRPr lang="en-US"/>
          </a:p>
        </p:txBody>
      </p:sp>
      <p:pic>
        <p:nvPicPr>
          <p:cNvPr id="7" name="Content Placeholder 6">
            <a:extLst>
              <a:ext uri="{FF2B5EF4-FFF2-40B4-BE49-F238E27FC236}">
                <a16:creationId xmlns:a16="http://schemas.microsoft.com/office/drawing/2014/main" id="{020C129D-F48E-458A-B214-4A9B0766195E}"/>
              </a:ext>
            </a:extLst>
          </p:cNvPr>
          <p:cNvPicPr>
            <a:picLocks noGrp="1"/>
          </p:cNvPicPr>
          <p:nvPr>
            <p:ph idx="1"/>
          </p:nvPr>
        </p:nvPicPr>
        <p:blipFill>
          <a:blip r:embed="rId2"/>
          <a:stretch>
            <a:fillRect/>
          </a:stretch>
        </p:blipFill>
        <p:spPr>
          <a:xfrm>
            <a:off x="2591238" y="1353089"/>
            <a:ext cx="7009524" cy="3847619"/>
          </a:xfrm>
          <a:prstGeom prst="rect">
            <a:avLst/>
          </a:prstGeom>
        </p:spPr>
      </p:pic>
      <p:sp>
        <p:nvSpPr>
          <p:cNvPr id="6" name="TextBox 5">
            <a:extLst>
              <a:ext uri="{FF2B5EF4-FFF2-40B4-BE49-F238E27FC236}">
                <a16:creationId xmlns:a16="http://schemas.microsoft.com/office/drawing/2014/main" id="{8CECB935-075B-4F74-8916-BD53BFFD01AB}"/>
              </a:ext>
            </a:extLst>
          </p:cNvPr>
          <p:cNvSpPr txBox="1"/>
          <p:nvPr/>
        </p:nvSpPr>
        <p:spPr>
          <a:xfrm>
            <a:off x="1579418" y="5727007"/>
            <a:ext cx="8241476" cy="923330"/>
          </a:xfrm>
          <a:prstGeom prst="rect">
            <a:avLst/>
          </a:prstGeom>
          <a:noFill/>
        </p:spPr>
        <p:txBody>
          <a:bodyPr wrap="square" rtlCol="0">
            <a:spAutoFit/>
          </a:bodyPr>
          <a:lstStyle/>
          <a:p>
            <a:pPr algn="ctr"/>
            <a:r>
              <a:rPr lang="en-US" i="1"/>
              <a:t>Thống kê các dạng thức tấn công mạng có chủ đích năm 2016</a:t>
            </a:r>
            <a:endParaRPr lang="en-US"/>
          </a:p>
          <a:p>
            <a:pPr algn="ctr"/>
            <a:r>
              <a:rPr lang="en-US" i="1"/>
              <a:t>(nguồn: https://fairplay.ihs.com)</a:t>
            </a:r>
            <a:endParaRPr lang="en-US"/>
          </a:p>
          <a:p>
            <a:pPr algn="ctr"/>
            <a:endParaRPr lang="en-US"/>
          </a:p>
        </p:txBody>
      </p:sp>
    </p:spTree>
    <p:extLst>
      <p:ext uri="{BB962C8B-B14F-4D97-AF65-F5344CB8AC3E}">
        <p14:creationId xmlns:p14="http://schemas.microsoft.com/office/powerpoint/2010/main" val="14673123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DA4EF4-9088-484A-95DA-2D2EEBEDE838}"/>
              </a:ext>
            </a:extLst>
          </p:cNvPr>
          <p:cNvSpPr>
            <a:spLocks noGrp="1"/>
          </p:cNvSpPr>
          <p:nvPr>
            <p:ph type="title"/>
          </p:nvPr>
        </p:nvSpPr>
        <p:spPr>
          <a:xfrm>
            <a:off x="959385" y="500062"/>
            <a:ext cx="10515600" cy="1325563"/>
          </a:xfrm>
        </p:spPr>
        <p:txBody>
          <a:bodyPr/>
          <a:lstStyle/>
          <a:p>
            <a:r>
              <a:rPr lang="en-US" b="1"/>
              <a:t>2. Mạng neuron nhân tạo</a:t>
            </a:r>
            <a:endParaRPr lang="en-US"/>
          </a:p>
        </p:txBody>
      </p:sp>
      <p:pic>
        <p:nvPicPr>
          <p:cNvPr id="4" name="Content Placeholder 3">
            <a:extLst>
              <a:ext uri="{FF2B5EF4-FFF2-40B4-BE49-F238E27FC236}">
                <a16:creationId xmlns:a16="http://schemas.microsoft.com/office/drawing/2014/main" id="{A1706097-5A91-450E-989B-EEF6BD25FB63}"/>
              </a:ext>
            </a:extLst>
          </p:cNvPr>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598222" y="2578802"/>
            <a:ext cx="4572000" cy="2453574"/>
          </a:xfrm>
          <a:prstGeom prst="rect">
            <a:avLst/>
          </a:prstGeom>
          <a:noFill/>
          <a:ln>
            <a:noFill/>
          </a:ln>
        </p:spPr>
      </p:pic>
      <p:sp>
        <p:nvSpPr>
          <p:cNvPr id="5" name="TextBox 4">
            <a:extLst>
              <a:ext uri="{FF2B5EF4-FFF2-40B4-BE49-F238E27FC236}">
                <a16:creationId xmlns:a16="http://schemas.microsoft.com/office/drawing/2014/main" id="{D8CBAB8E-7E56-41B2-8E13-91604926993D}"/>
              </a:ext>
            </a:extLst>
          </p:cNvPr>
          <p:cNvSpPr txBox="1"/>
          <p:nvPr/>
        </p:nvSpPr>
        <p:spPr>
          <a:xfrm>
            <a:off x="2831334" y="5600887"/>
            <a:ext cx="6282047" cy="369332"/>
          </a:xfrm>
          <a:prstGeom prst="rect">
            <a:avLst/>
          </a:prstGeom>
          <a:noFill/>
        </p:spPr>
        <p:txBody>
          <a:bodyPr wrap="square" rtlCol="0">
            <a:spAutoFit/>
          </a:bodyPr>
          <a:lstStyle/>
          <a:p>
            <a:pPr algn="ctr"/>
            <a:r>
              <a:rPr lang="en-US"/>
              <a:t>Kiến trúc mạng neuron nhân tạo</a:t>
            </a:r>
          </a:p>
        </p:txBody>
      </p:sp>
    </p:spTree>
    <p:extLst>
      <p:ext uri="{BB962C8B-B14F-4D97-AF65-F5344CB8AC3E}">
        <p14:creationId xmlns:p14="http://schemas.microsoft.com/office/powerpoint/2010/main" val="39775859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5455E-D9BC-4478-9823-06E57C429B1E}"/>
              </a:ext>
            </a:extLst>
          </p:cNvPr>
          <p:cNvSpPr>
            <a:spLocks noGrp="1"/>
          </p:cNvSpPr>
          <p:nvPr>
            <p:ph type="title"/>
          </p:nvPr>
        </p:nvSpPr>
        <p:spPr>
          <a:xfrm>
            <a:off x="838198" y="5213283"/>
            <a:ext cx="10515600" cy="893659"/>
          </a:xfrm>
        </p:spPr>
        <p:txBody>
          <a:bodyPr/>
          <a:lstStyle/>
          <a:p>
            <a:pPr algn="ctr"/>
            <a:r>
              <a:rPr lang="en-US"/>
              <a:t>Hoạt động của mạng neuron nhân tạo</a:t>
            </a:r>
          </a:p>
        </p:txBody>
      </p:sp>
      <p:pic>
        <p:nvPicPr>
          <p:cNvPr id="4" name="Content Placeholder 3">
            <a:extLst>
              <a:ext uri="{FF2B5EF4-FFF2-40B4-BE49-F238E27FC236}">
                <a16:creationId xmlns:a16="http://schemas.microsoft.com/office/drawing/2014/main" id="{33DE468C-B836-4BDF-9EF5-BC78709D2E45}"/>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94702" y="1489314"/>
            <a:ext cx="9802593" cy="3371429"/>
          </a:xfrm>
          <a:prstGeom prst="rect">
            <a:avLst/>
          </a:prstGeom>
          <a:noFill/>
          <a:ln>
            <a:noFill/>
          </a:ln>
        </p:spPr>
      </p:pic>
    </p:spTree>
    <p:extLst>
      <p:ext uri="{BB962C8B-B14F-4D97-AF65-F5344CB8AC3E}">
        <p14:creationId xmlns:p14="http://schemas.microsoft.com/office/powerpoint/2010/main" val="24804524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F81E2-901C-4806-86B5-73B48D8B7D90}"/>
              </a:ext>
            </a:extLst>
          </p:cNvPr>
          <p:cNvSpPr>
            <a:spLocks noGrp="1"/>
          </p:cNvSpPr>
          <p:nvPr>
            <p:ph type="title"/>
          </p:nvPr>
        </p:nvSpPr>
        <p:spPr/>
        <p:txBody>
          <a:bodyPr/>
          <a:lstStyle/>
          <a:p>
            <a:r>
              <a:rPr lang="en-US" b="1"/>
              <a:t>3. Mạng Recurrent Neuron Network</a:t>
            </a:r>
            <a:endParaRPr lang="en-US"/>
          </a:p>
        </p:txBody>
      </p:sp>
      <p:pic>
        <p:nvPicPr>
          <p:cNvPr id="4" name="Content Placeholder 3" descr="https://s3-ap-south-1.amazonaws.com/av-blog-media/wp-content/uploads/2017/12/05231650/rnn-neuron-196x300.png">
            <a:extLst>
              <a:ext uri="{FF2B5EF4-FFF2-40B4-BE49-F238E27FC236}">
                <a16:creationId xmlns:a16="http://schemas.microsoft.com/office/drawing/2014/main" id="{F5B96901-C222-49F0-87D5-AE8D9185F3DD}"/>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162550" y="2572544"/>
            <a:ext cx="1866900" cy="2857500"/>
          </a:xfrm>
          <a:prstGeom prst="rect">
            <a:avLst/>
          </a:prstGeom>
          <a:noFill/>
          <a:ln>
            <a:noFill/>
          </a:ln>
        </p:spPr>
      </p:pic>
    </p:spTree>
    <p:extLst>
      <p:ext uri="{BB962C8B-B14F-4D97-AF65-F5344CB8AC3E}">
        <p14:creationId xmlns:p14="http://schemas.microsoft.com/office/powerpoint/2010/main" val="36848861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A44AE1-2B7D-4BB1-8B06-7666C413E58E}"/>
              </a:ext>
            </a:extLst>
          </p:cNvPr>
          <p:cNvSpPr>
            <a:spLocks noGrp="1"/>
          </p:cNvSpPr>
          <p:nvPr>
            <p:ph type="title"/>
          </p:nvPr>
        </p:nvSpPr>
        <p:spPr/>
        <p:txBody>
          <a:bodyPr/>
          <a:lstStyle/>
          <a:p>
            <a:r>
              <a:rPr lang="en-US"/>
              <a:t>Mạng RNN (tt): Bidirectional RNN</a:t>
            </a:r>
          </a:p>
        </p:txBody>
      </p:sp>
      <p:pic>
        <p:nvPicPr>
          <p:cNvPr id="4" name="Content Placeholder 3" descr="bidirectional-rnn-300x196">
            <a:extLst>
              <a:ext uri="{FF2B5EF4-FFF2-40B4-BE49-F238E27FC236}">
                <a16:creationId xmlns:a16="http://schemas.microsoft.com/office/drawing/2014/main" id="{FF217346-94E3-4C78-A6CE-EE2A52B79C15}"/>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933205" y="2177195"/>
            <a:ext cx="4591545" cy="3178576"/>
          </a:xfrm>
          <a:prstGeom prst="rect">
            <a:avLst/>
          </a:prstGeom>
          <a:noFill/>
          <a:ln>
            <a:noFill/>
          </a:ln>
        </p:spPr>
      </p:pic>
    </p:spTree>
    <p:extLst>
      <p:ext uri="{BB962C8B-B14F-4D97-AF65-F5344CB8AC3E}">
        <p14:creationId xmlns:p14="http://schemas.microsoft.com/office/powerpoint/2010/main" val="20179654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69</TotalTime>
  <Words>769</Words>
  <Application>Microsoft Office PowerPoint</Application>
  <PresentationFormat>Widescreen</PresentationFormat>
  <Paragraphs>165</Paragraphs>
  <Slides>34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34</vt:i4>
      </vt:variant>
    </vt:vector>
  </HeadingPairs>
  <TitlesOfParts>
    <vt:vector size="39" baseType="lpstr">
      <vt:lpstr>Arial</vt:lpstr>
      <vt:lpstr>Calibri</vt:lpstr>
      <vt:lpstr>Calibri Light</vt:lpstr>
      <vt:lpstr>Times New Roman</vt:lpstr>
      <vt:lpstr>Office Theme</vt:lpstr>
      <vt:lpstr>Bìa </vt:lpstr>
      <vt:lpstr>Mục tiêu của Luận văn </vt:lpstr>
      <vt:lpstr>Bố cục của Luận văn </vt:lpstr>
      <vt:lpstr>Nội dung chính </vt:lpstr>
      <vt:lpstr>1. Tình hình an ninh mạng Việt Nam và thế giới</vt:lpstr>
      <vt:lpstr>2. Mạng neuron nhân tạo</vt:lpstr>
      <vt:lpstr>Hoạt động của mạng neuron nhân tạo</vt:lpstr>
      <vt:lpstr>3. Mạng Recurrent Neuron Network</vt:lpstr>
      <vt:lpstr>Mạng RNN (tt): Bidirectional RNN</vt:lpstr>
      <vt:lpstr>Mạng RNN (tt): RNN nhiều tầng</vt:lpstr>
      <vt:lpstr>Mạng RNN (tt): Back propagation through time (BPTT)</vt:lpstr>
      <vt:lpstr>Mạng RNN (tt): Long Short-Term Memory (LSTM) </vt:lpstr>
      <vt:lpstr>Mạng RNN: Long Short-Term Memory (LSTM) (tt)</vt:lpstr>
      <vt:lpstr>LSTM (tt) </vt:lpstr>
      <vt:lpstr>LSTM (tt) </vt:lpstr>
      <vt:lpstr>Ứng dụng Deep Learning trong Xử lý ngôn ngữ tự nhiên</vt:lpstr>
      <vt:lpstr>Sentiment Analysis</vt:lpstr>
      <vt:lpstr>Sentiment Analysis (tt)</vt:lpstr>
      <vt:lpstr>Sentiment Analysis (tt)</vt:lpstr>
      <vt:lpstr>Sentiment Analysis (tt): Những cách huấn luyện</vt:lpstr>
      <vt:lpstr>Sentiment Analysis (tt): Những cách huấn luyện</vt:lpstr>
      <vt:lpstr> Sentiment Analysis (tt): Framework của phân lớp Sentiment</vt:lpstr>
      <vt:lpstr> Word2Vec</vt:lpstr>
      <vt:lpstr>Word2Vec (tt)</vt:lpstr>
      <vt:lpstr>5. Bộ dữ liệu ADFA-LD</vt:lpstr>
      <vt:lpstr>ADFA-LD (tt)</vt:lpstr>
      <vt:lpstr>ADFA-LD (tt)</vt:lpstr>
      <vt:lpstr>ADFA-LD (tt)</vt:lpstr>
      <vt:lpstr>ADFA-LD (tt)</vt:lpstr>
      <vt:lpstr>6. Mô hình đề xuất</vt:lpstr>
      <vt:lpstr> Mạng LSTM để thực hiện Sentiment Analysis</vt:lpstr>
      <vt:lpstr>Kết quả</vt:lpstr>
      <vt:lpstr>7. Kết luận và khuyến nghị</vt:lpstr>
      <vt:lpstr>Lời cám ơn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khmt28a@outlook.com</dc:creator>
  <cp:lastModifiedBy>khmt28a@outlook.com</cp:lastModifiedBy>
  <cp:revision>23</cp:revision>
  <dcterms:created xsi:type="dcterms:W3CDTF">2018-07-03T07:32:24Z</dcterms:created>
  <dcterms:modified xsi:type="dcterms:W3CDTF">2018-07-03T08:52:27Z</dcterms:modified>
</cp:coreProperties>
</file>